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handoutMasterIdLst>
    <p:handoutMasterId r:id="rId20"/>
  </p:handoutMasterIdLst>
  <p:sldIdLst>
    <p:sldId id="3429" r:id="rId3"/>
    <p:sldId id="3430" r:id="rId5"/>
    <p:sldId id="3404" r:id="rId6"/>
    <p:sldId id="3431" r:id="rId7"/>
    <p:sldId id="3433" r:id="rId8"/>
    <p:sldId id="3353" r:id="rId9"/>
    <p:sldId id="3354" r:id="rId10"/>
    <p:sldId id="3454" r:id="rId11"/>
    <p:sldId id="3420" r:id="rId12"/>
    <p:sldId id="3403" r:id="rId13"/>
    <p:sldId id="3396" r:id="rId14"/>
    <p:sldId id="3394" r:id="rId15"/>
    <p:sldId id="3434" r:id="rId16"/>
    <p:sldId id="3421" r:id="rId17"/>
    <p:sldId id="3351" r:id="rId18"/>
    <p:sldId id="3340" r:id="rId19"/>
  </p:sldIdLst>
  <p:sldSz cx="9001125" cy="5039995"/>
  <p:notesSz cx="7099300" cy="10234295"/>
  <p:custDataLst>
    <p:tags r:id="rId25"/>
  </p:custDataLst>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47040" indent="-127635"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896620" indent="-257175"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45565" indent="-38735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795145" indent="-51689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1597660"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1917065"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2236470"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2555875"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55" userDrawn="1">
          <p15:clr>
            <a:srgbClr val="A4A3A4"/>
          </p15:clr>
        </p15:guide>
        <p15:guide id="2" orient="horz" pos="2879" userDrawn="1">
          <p15:clr>
            <a:srgbClr val="A4A3A4"/>
          </p15:clr>
        </p15:guide>
        <p15:guide id="3" pos="2863" userDrawn="1">
          <p15:clr>
            <a:srgbClr val="A4A3A4"/>
          </p15:clr>
        </p15:guide>
        <p15:guide id="4" pos="405" userDrawn="1">
          <p15:clr>
            <a:srgbClr val="A4A3A4"/>
          </p15:clr>
        </p15:guide>
        <p15:guide id="5" pos="5280" userDrawn="1">
          <p15:clr>
            <a:srgbClr val="A4A3A4"/>
          </p15:clr>
        </p15:guide>
        <p15:guide id="6" pos="483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AO" initials="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FF"/>
    <a:srgbClr val="C00000"/>
    <a:srgbClr val="17406D"/>
    <a:srgbClr val="9933FF"/>
    <a:srgbClr val="009999"/>
    <a:srgbClr val="CCFFCC"/>
    <a:srgbClr val="BBE5E7"/>
    <a:srgbClr val="0070C0"/>
    <a:srgbClr val="FFFFCC"/>
    <a:srgbClr val="008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869" autoAdjust="0"/>
    <p:restoredTop sz="88927" autoAdjust="0"/>
  </p:normalViewPr>
  <p:slideViewPr>
    <p:cSldViewPr showGuides="1">
      <p:cViewPr varScale="1">
        <p:scale>
          <a:sx n="113" d="100"/>
          <a:sy n="113" d="100"/>
        </p:scale>
        <p:origin x="80" y="408"/>
      </p:cViewPr>
      <p:guideLst>
        <p:guide orient="horz" pos="255"/>
        <p:guide orient="horz" pos="2879"/>
        <p:guide pos="2863"/>
        <p:guide pos="405"/>
        <p:guide pos="5280"/>
        <p:guide pos="4836"/>
      </p:guideLst>
    </p:cSldViewPr>
  </p:slideViewPr>
  <p:outlineViewPr>
    <p:cViewPr>
      <p:scale>
        <a:sx n="100" d="100"/>
        <a:sy n="100" d="100"/>
      </p:scale>
      <p:origin x="0" y="0"/>
    </p:cViewPr>
  </p:outlineViewPr>
  <p:notesTextViewPr>
    <p:cViewPr>
      <p:scale>
        <a:sx n="1" d="1"/>
        <a:sy n="1" d="1"/>
      </p:scale>
      <p:origin x="0" y="0"/>
    </p:cViewPr>
  </p:notesTextViewPr>
  <p:sorterViewPr showFormatting="0">
    <p:cViewPr>
      <p:scale>
        <a:sx n="100" d="100"/>
        <a:sy n="100" d="100"/>
      </p:scale>
      <p:origin x="0" y="0"/>
    </p:cViewPr>
  </p:sorterViewPr>
  <p:notesViewPr>
    <p:cSldViewPr>
      <p:cViewPr varScale="1">
        <p:scale>
          <a:sx n="56" d="100"/>
          <a:sy n="56" d="100"/>
        </p:scale>
        <p:origin x="-2298" y="-84"/>
      </p:cViewPr>
      <p:guideLst>
        <p:guide orient="horz" pos="3133"/>
        <p:guide pos="2258"/>
      </p:guideLst>
    </p:cSldViewPr>
  </p:notesViewPr>
  <p:gridSpacing cx="72006" cy="72006"/>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gs" Target="tags/tag3.xml"/><Relationship Id="rId24" Type="http://schemas.openxmlformats.org/officeDocument/2006/relationships/commentAuthors" Target="commentAuthors.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handoutMaster" Target="handoutMasters/handoutMaster1.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6363" cy="513508"/>
          </a:xfrm>
          <a:prstGeom prst="rect">
            <a:avLst/>
          </a:prstGeom>
        </p:spPr>
        <p:txBody>
          <a:bodyPr vert="horz" lIns="99048" tIns="49524" rIns="99048" bIns="49524" rtlCol="0"/>
          <a:lstStyle>
            <a:lvl1pPr algn="l" eaLnBrk="1" hangingPunct="1">
              <a:defRPr sz="1300" noProof="1"/>
            </a:lvl1pPr>
          </a:lstStyle>
          <a:p>
            <a:pPr>
              <a:defRPr/>
            </a:pPr>
            <a:endParaRPr lang="zh-CN" altLang="en-US"/>
          </a:p>
        </p:txBody>
      </p:sp>
      <p:sp>
        <p:nvSpPr>
          <p:cNvPr id="3" name="日期占位符 2"/>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eaLnBrk="1" hangingPunct="1">
              <a:defRPr sz="1300" noProof="1" smtClean="0"/>
            </a:lvl1pPr>
          </a:lstStyle>
          <a:p>
            <a:pPr>
              <a:defRPr/>
            </a:pPr>
            <a:fld id="{843730D4-DAA0-4961-8D66-8018B71D47DD}" type="datetimeFigureOut">
              <a:rPr lang="zh-CN" altLang="en-US"/>
            </a:fld>
            <a:endParaRPr lang="zh-CN" altLang="en-US"/>
          </a:p>
        </p:txBody>
      </p:sp>
      <p:sp>
        <p:nvSpPr>
          <p:cNvPr id="4" name="页脚占位符 3"/>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eaLnBrk="1" hangingPunct="1">
              <a:defRPr sz="1300" noProof="1"/>
            </a:lvl1pPr>
          </a:lstStyle>
          <a:p>
            <a:pPr>
              <a:defRPr/>
            </a:pPr>
            <a:endParaRPr lang="zh-CN" altLang="en-US"/>
          </a:p>
        </p:txBody>
      </p:sp>
      <p:sp>
        <p:nvSpPr>
          <p:cNvPr id="5" name="灯片编号占位符 4"/>
          <p:cNvSpPr>
            <a:spLocks noGrp="1"/>
          </p:cNvSpPr>
          <p:nvPr>
            <p:ph type="sldNum" sz="quarter" idx="3"/>
          </p:nvPr>
        </p:nvSpPr>
        <p:spPr>
          <a:xfrm>
            <a:off x="4021294" y="9721107"/>
            <a:ext cx="3076363" cy="513507"/>
          </a:xfrm>
          <a:prstGeom prst="rect">
            <a:avLst/>
          </a:prstGeom>
        </p:spPr>
        <p:txBody>
          <a:bodyPr vert="horz" wrap="square" lIns="99048" tIns="49524" rIns="99048" bIns="49524" numCol="1" anchor="b" anchorCtr="0" compatLnSpc="1"/>
          <a:lstStyle>
            <a:lvl1pPr algn="r" eaLnBrk="1" hangingPunct="1">
              <a:defRPr sz="1300" noProof="1"/>
            </a:lvl1pPr>
          </a:lstStyle>
          <a:p>
            <a:fld id="{53CB15B2-6539-414E-885F-134AB7BAEF7A}" type="slidenum">
              <a:rPr altLang="en-US"/>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6363" cy="511731"/>
          </a:xfrm>
          <a:prstGeom prst="rect">
            <a:avLst/>
          </a:prstGeom>
        </p:spPr>
        <p:txBody>
          <a:bodyPr vert="horz" lIns="99048" tIns="49524" rIns="99048" bIns="49524" rtlCol="0"/>
          <a:lstStyle>
            <a:lvl1pPr algn="l" eaLnBrk="1" hangingPunct="1">
              <a:defRPr sz="1300" noProof="1"/>
            </a:lvl1pPr>
          </a:lstStyle>
          <a:p>
            <a:pPr>
              <a:defRPr/>
            </a:pPr>
            <a:endParaRPr lang="zh-CN" altLang="en-US"/>
          </a:p>
        </p:txBody>
      </p:sp>
      <p:sp>
        <p:nvSpPr>
          <p:cNvPr id="3" name="日期占位符 2"/>
          <p:cNvSpPr>
            <a:spLocks noGrp="1"/>
          </p:cNvSpPr>
          <p:nvPr>
            <p:ph type="dt" idx="1"/>
          </p:nvPr>
        </p:nvSpPr>
        <p:spPr>
          <a:xfrm>
            <a:off x="4021294" y="0"/>
            <a:ext cx="3076363" cy="511731"/>
          </a:xfrm>
          <a:prstGeom prst="rect">
            <a:avLst/>
          </a:prstGeom>
        </p:spPr>
        <p:txBody>
          <a:bodyPr vert="horz" lIns="99048" tIns="49524" rIns="99048" bIns="49524" rtlCol="0"/>
          <a:lstStyle>
            <a:lvl1pPr algn="r" eaLnBrk="1" hangingPunct="1">
              <a:defRPr sz="1300" noProof="1"/>
            </a:lvl1pPr>
          </a:lstStyle>
          <a:p>
            <a:pPr>
              <a:defRPr/>
            </a:pPr>
            <a:fld id="{F20F0E08-FCD4-40FB-9946-C51233C97953}" type="datetimeFigureOut">
              <a:rPr lang="zh-CN" altLang="en-US"/>
            </a:fld>
            <a:endParaRPr lang="zh-CN" altLang="en-US"/>
          </a:p>
        </p:txBody>
      </p:sp>
      <p:sp>
        <p:nvSpPr>
          <p:cNvPr id="2052" name="幻灯片图像占位符 3"/>
          <p:cNvSpPr>
            <a:spLocks noGrp="1" noRot="1" noChangeAspect="1" noChangeArrowheads="1"/>
          </p:cNvSpPr>
          <p:nvPr>
            <p:ph type="sldImg" idx="4294967295"/>
          </p:nvPr>
        </p:nvSpPr>
        <p:spPr bwMode="auto">
          <a:xfrm>
            <a:off x="123825" y="768350"/>
            <a:ext cx="6851650" cy="3836988"/>
          </a:xfrm>
          <a:prstGeom prst="rect">
            <a:avLst/>
          </a:prstGeom>
          <a:noFill/>
          <a:ln w="12700">
            <a:solidFill>
              <a:srgbClr val="000000"/>
            </a:solidFill>
            <a:round/>
          </a:ln>
          <a:extLst>
            <a:ext uri="{909E8E84-426E-40DD-AFC4-6F175D3DCCD1}">
              <a14:hiddenFill xmlns:a14="http://schemas.microsoft.com/office/drawing/2010/main">
                <a:solidFill>
                  <a:srgbClr val="FFFFFF"/>
                </a:solidFill>
              </a14:hiddenFill>
            </a:ext>
          </a:extLst>
        </p:spPr>
      </p:sp>
      <p:sp>
        <p:nvSpPr>
          <p:cNvPr id="3077" name="备注占位符 4"/>
          <p:cNvSpPr>
            <a:spLocks noGrp="1" noChangeArrowheads="1"/>
          </p:cNvSpPr>
          <p:nvPr>
            <p:ph type="body" sz="quarter" idx="9"/>
          </p:nvPr>
        </p:nvSpPr>
        <p:spPr bwMode="auto">
          <a:xfrm>
            <a:off x="709930" y="4861441"/>
            <a:ext cx="5679440" cy="4605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9048" tIns="49524" rIns="99048" bIns="49524" numCol="1" anchor="t" anchorCtr="0" compatLnSpc="1"/>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eaLnBrk="1" hangingPunct="1">
              <a:defRPr sz="1300" noProof="1"/>
            </a:lvl1pPr>
          </a:lstStyle>
          <a:p>
            <a:pPr>
              <a:defRPr/>
            </a:pPr>
            <a:endParaRPr lang="zh-CN" altLang="en-US"/>
          </a:p>
        </p:txBody>
      </p:sp>
      <p:sp>
        <p:nvSpPr>
          <p:cNvPr id="7" name="灯片编号占位符 6"/>
          <p:cNvSpPr>
            <a:spLocks noGrp="1"/>
          </p:cNvSpPr>
          <p:nvPr>
            <p:ph type="sldNum" sz="quarter" idx="5"/>
          </p:nvPr>
        </p:nvSpPr>
        <p:spPr>
          <a:xfrm>
            <a:off x="4021294" y="9721106"/>
            <a:ext cx="3076363" cy="511731"/>
          </a:xfrm>
          <a:prstGeom prst="rect">
            <a:avLst/>
          </a:prstGeom>
        </p:spPr>
        <p:txBody>
          <a:bodyPr vert="horz" wrap="square" lIns="99048" tIns="49524" rIns="99048" bIns="49524" numCol="1" anchor="b" anchorCtr="0" compatLnSpc="1"/>
          <a:lstStyle>
            <a:lvl1pPr algn="r" eaLnBrk="1" hangingPunct="1">
              <a:defRPr sz="1300" noProof="1"/>
            </a:lvl1pPr>
          </a:lstStyle>
          <a:p>
            <a:fld id="{70CA4341-F6FF-475E-A543-0194832CB00B}" type="slidenum">
              <a:rPr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18135" algn="l" rtl="0" eaLnBrk="0" fontAlgn="base" hangingPunct="0">
      <a:spcBef>
        <a:spcPct val="30000"/>
      </a:spcBef>
      <a:spcAft>
        <a:spcPct val="0"/>
      </a:spcAft>
      <a:defRPr sz="900" kern="1200">
        <a:solidFill>
          <a:schemeClr val="tx1"/>
        </a:solidFill>
        <a:latin typeface="+mn-lt"/>
        <a:ea typeface="+mn-ea"/>
        <a:cs typeface="+mn-cs"/>
      </a:defRPr>
    </a:lvl2pPr>
    <a:lvl3pPr marL="638175" algn="l" rtl="0" eaLnBrk="0" fontAlgn="base" hangingPunct="0">
      <a:spcBef>
        <a:spcPct val="30000"/>
      </a:spcBef>
      <a:spcAft>
        <a:spcPct val="0"/>
      </a:spcAft>
      <a:defRPr sz="900" kern="1200">
        <a:solidFill>
          <a:schemeClr val="tx1"/>
        </a:solidFill>
        <a:latin typeface="+mn-lt"/>
        <a:ea typeface="+mn-ea"/>
        <a:cs typeface="+mn-cs"/>
      </a:defRPr>
    </a:lvl3pPr>
    <a:lvl4pPr marL="957580" algn="l" rtl="0" eaLnBrk="0" fontAlgn="base" hangingPunct="0">
      <a:spcBef>
        <a:spcPct val="30000"/>
      </a:spcBef>
      <a:spcAft>
        <a:spcPct val="0"/>
      </a:spcAft>
      <a:defRPr sz="900" kern="1200">
        <a:solidFill>
          <a:schemeClr val="tx1"/>
        </a:solidFill>
        <a:latin typeface="+mn-lt"/>
        <a:ea typeface="+mn-ea"/>
        <a:cs typeface="+mn-cs"/>
      </a:defRPr>
    </a:lvl4pPr>
    <a:lvl5pPr marL="1276985" algn="l" rtl="0" eaLnBrk="0" fontAlgn="base" hangingPunct="0">
      <a:spcBef>
        <a:spcPct val="30000"/>
      </a:spcBef>
      <a:spcAft>
        <a:spcPct val="0"/>
      </a:spcAft>
      <a:defRPr sz="900" kern="1200">
        <a:solidFill>
          <a:schemeClr val="tx1"/>
        </a:solidFill>
        <a:latin typeface="+mn-lt"/>
        <a:ea typeface="+mn-ea"/>
        <a:cs typeface="+mn-cs"/>
      </a:defRPr>
    </a:lvl5pPr>
    <a:lvl6pPr marL="1597025" algn="l" defTabSz="638810" rtl="0" eaLnBrk="1" latinLnBrk="0" hangingPunct="1">
      <a:defRPr sz="900" kern="1200">
        <a:solidFill>
          <a:schemeClr val="tx1"/>
        </a:solidFill>
        <a:latin typeface="+mn-lt"/>
        <a:ea typeface="+mn-ea"/>
        <a:cs typeface="+mn-cs"/>
      </a:defRPr>
    </a:lvl6pPr>
    <a:lvl7pPr marL="1916430" algn="l" defTabSz="638810" rtl="0" eaLnBrk="1" latinLnBrk="0" hangingPunct="1">
      <a:defRPr sz="900" kern="1200">
        <a:solidFill>
          <a:schemeClr val="tx1"/>
        </a:solidFill>
        <a:latin typeface="+mn-lt"/>
        <a:ea typeface="+mn-ea"/>
        <a:cs typeface="+mn-cs"/>
      </a:defRPr>
    </a:lvl7pPr>
    <a:lvl8pPr marL="2235835" algn="l" defTabSz="638810" rtl="0" eaLnBrk="1" latinLnBrk="0" hangingPunct="1">
      <a:defRPr sz="900" kern="1200">
        <a:solidFill>
          <a:schemeClr val="tx1"/>
        </a:solidFill>
        <a:latin typeface="+mn-lt"/>
        <a:ea typeface="+mn-ea"/>
        <a:cs typeface="+mn-cs"/>
      </a:defRPr>
    </a:lvl8pPr>
    <a:lvl9pPr marL="2555240" algn="l" defTabSz="63881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2D04BB-4E7C-4696-ABE1-CB17E268D1A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17406D"/>
                </a:solidFill>
                <a:latin typeface="Cambria Math" panose="02040503050406030204" pitchFamily="18" charset="0"/>
                <a:ea typeface="Cambria Math" panose="02040503050406030204" pitchFamily="18" charset="0"/>
                <a:cs typeface="Aharoni" panose="02010803020104030203" pitchFamily="2" charset="-79"/>
                <a:sym typeface="+mn-ea"/>
              </a:rPr>
              <a:t>时钟频率至少要在信号最高频率的2倍以上，否则就可能出现漏检测</a:t>
            </a:r>
            <a:endParaRPr lang="en-US" altLang="zh-CN" dirty="0">
              <a:solidFill>
                <a:srgbClr val="17406D"/>
              </a:solidFill>
              <a:latin typeface="Cambria Math" panose="02040503050406030204" pitchFamily="18" charset="0"/>
              <a:ea typeface="Cambria Math" panose="02040503050406030204" pitchFamily="18" charset="0"/>
              <a:cs typeface="Aharoni" panose="02010803020104030203" pitchFamily="2" charset="-79"/>
              <a:sym typeface="+mn-ea"/>
            </a:endParaRPr>
          </a:p>
          <a:p>
            <a:r>
              <a:rPr lang="zh-CN" altLang="en-US" dirty="0">
                <a:solidFill>
                  <a:srgbClr val="17406D"/>
                </a:solidFill>
                <a:latin typeface="微软雅黑" panose="020B0503020204020204" pitchFamily="34" charset="-122"/>
                <a:ea typeface="微软雅黑" panose="020B0503020204020204" pitchFamily="34" charset="-122"/>
                <a:cs typeface="Aharoni" panose="02010803020104030203" pitchFamily="2" charset="-79"/>
                <a:sym typeface="+mn-ea"/>
              </a:rPr>
              <a:t>边沿检测，可用于消抖，也可结合计数器实现按键开关计数</a:t>
            </a:r>
            <a:endParaRPr lang="zh-CN" altLang="en-US" dirty="0">
              <a:solidFill>
                <a:srgbClr val="17406D"/>
              </a:solidFill>
              <a:latin typeface="微软雅黑" panose="020B0503020204020204" pitchFamily="34" charset="-122"/>
              <a:ea typeface="微软雅黑" panose="020B0503020204020204" pitchFamily="34" charset="-122"/>
              <a:cs typeface="Aharoni" panose="02010803020104030203" pitchFamily="2" charset="-79"/>
              <a:sym typeface="+mn-ea"/>
            </a:endParaRPr>
          </a:p>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按键用于短时间有效需要自恢复的场景，比如复位，启动等</a:t>
            </a:r>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2D04BB-4E7C-4696-ABE1-CB17E268D1A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rgbClr val="17406D"/>
                </a:solidFill>
                <a:latin typeface="Cambria Math" panose="02040503050406030204" pitchFamily="18" charset="0"/>
                <a:ea typeface="Cambria Math" panose="02040503050406030204" pitchFamily="18" charset="0"/>
                <a:cs typeface="Aharoni" panose="02010803020104030203" pitchFamily="2" charset="-79"/>
                <a:sym typeface="+mn-ea"/>
              </a:rPr>
              <a:t> </a:t>
            </a:r>
            <a:r>
              <a:rPr lang="en-US" altLang="zh-CN" dirty="0">
                <a:solidFill>
                  <a:srgbClr val="17406D"/>
                </a:solidFill>
                <a:latin typeface="Cambria Math" panose="02040503050406030204" pitchFamily="18" charset="0"/>
                <a:ea typeface="Cambria Math" panose="02040503050406030204" pitchFamily="18" charset="0"/>
                <a:cs typeface="Aharoni" panose="02010803020104030203" pitchFamily="2" charset="-79"/>
                <a:sym typeface="+mn-ea"/>
              </a:rPr>
              <a:t>8</a:t>
            </a:r>
            <a:r>
              <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sym typeface="+mn-ea"/>
              </a:rPr>
              <a:t>个位中的各个相应的段及小数点分别连接到一组低电平触发的引脚上，</a:t>
            </a:r>
            <a:endPar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sym typeface="+mn-ea"/>
            </a:endParaRPr>
          </a:p>
          <a:p>
            <a:r>
              <a:rPr lang="en-US" altLang="zh-CN" dirty="0">
                <a:solidFill>
                  <a:srgbClr val="17406D"/>
                </a:solidFill>
                <a:latin typeface="Cambria Math" panose="02040503050406030204" pitchFamily="18" charset="0"/>
                <a:ea typeface="Cambria Math" panose="02040503050406030204" pitchFamily="18" charset="0"/>
                <a:cs typeface="Aharoni" panose="02010803020104030203" pitchFamily="2" charset="-79"/>
                <a:sym typeface="+mn-ea"/>
              </a:rPr>
              <a:t>A[7:0]</a:t>
            </a:r>
            <a:r>
              <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sym typeface="+mn-ea"/>
              </a:rPr>
              <a:t>通过一个反相器接到对应数码管的每一个段的正极上。比如说，只有到</a:t>
            </a:r>
            <a:r>
              <a:rPr lang="en-US" altLang="zh-CN" dirty="0">
                <a:solidFill>
                  <a:srgbClr val="17406D"/>
                </a:solidFill>
                <a:latin typeface="Cambria Math" panose="02040503050406030204" pitchFamily="18" charset="0"/>
                <a:ea typeface="Cambria Math" panose="02040503050406030204" pitchFamily="18" charset="0"/>
                <a:cs typeface="Aharoni" panose="02010803020104030203" pitchFamily="2" charset="-79"/>
                <a:sym typeface="+mn-ea"/>
              </a:rPr>
              <a:t>A[0]</a:t>
            </a:r>
            <a:r>
              <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sym typeface="+mn-ea"/>
              </a:rPr>
              <a:t>为</a:t>
            </a:r>
            <a:r>
              <a:rPr lang="en-US" altLang="zh-CN" dirty="0">
                <a:solidFill>
                  <a:srgbClr val="17406D"/>
                </a:solidFill>
                <a:latin typeface="Cambria Math" panose="02040503050406030204" pitchFamily="18" charset="0"/>
                <a:ea typeface="Cambria Math" panose="02040503050406030204" pitchFamily="18" charset="0"/>
                <a:cs typeface="Aharoni" panose="02010803020104030203" pitchFamily="2" charset="-79"/>
                <a:sym typeface="+mn-ea"/>
              </a:rPr>
              <a:t>0</a:t>
            </a:r>
            <a:r>
              <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sym typeface="+mn-ea"/>
              </a:rPr>
              <a:t>的时候，最右侧数码管的显示才会受到</a:t>
            </a:r>
            <a:r>
              <a:rPr lang="en-US" altLang="zh-CN" dirty="0">
                <a:solidFill>
                  <a:srgbClr val="17406D"/>
                </a:solidFill>
                <a:latin typeface="Cambria Math" panose="02040503050406030204" pitchFamily="18" charset="0"/>
                <a:ea typeface="Cambria Math" panose="02040503050406030204" pitchFamily="18" charset="0"/>
                <a:cs typeface="Aharoni" panose="02010803020104030203" pitchFamily="2" charset="-79"/>
                <a:sym typeface="+mn-ea"/>
              </a:rPr>
              <a:t>CA…CG</a:t>
            </a:r>
            <a:r>
              <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sym typeface="+mn-ea"/>
              </a:rPr>
              <a:t>这几个信号的驱动。</a:t>
            </a:r>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下图中列出了数码管显示</a:t>
            </a:r>
            <a:r>
              <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0</a:t>
            </a: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到</a:t>
            </a:r>
            <a:r>
              <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F</a:t>
            </a: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时点亮的段。比如在显示数字</a:t>
            </a:r>
            <a:r>
              <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0</a:t>
            </a: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的时候，除了中间的</a:t>
            </a:r>
            <a:r>
              <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G</a:t>
            </a: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段外其他的段都被点亮了。而数字</a:t>
            </a:r>
            <a:r>
              <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只点亮了</a:t>
            </a:r>
            <a:r>
              <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B</a:t>
            </a: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段和</a:t>
            </a:r>
            <a:r>
              <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C</a:t>
            </a: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段。</a:t>
            </a:r>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sym typeface="+mn-ea"/>
              </a:rPr>
              <a:t>与主芯片的连接方式。</a:t>
            </a:r>
            <a:endPar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endParaRPr>
          </a:p>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sym typeface="+mn-ea"/>
              </a:rPr>
              <a:t>与主芯片的连接方式。</a:t>
            </a:r>
            <a:endParaRPr lang="zh-CN" altLang="en-US" dirty="0">
              <a:solidFill>
                <a:srgbClr val="17406D"/>
              </a:solidFill>
              <a:latin typeface="楷体" panose="02010609060101010101" pitchFamily="49" charset="-122"/>
              <a:ea typeface="楷体" panose="02010609060101010101" pitchFamily="49" charset="-122"/>
              <a:cs typeface="Aharoni" panose="02010803020104030203" pitchFamily="2" charset="-79"/>
            </a:endParaRPr>
          </a:p>
          <a:p>
            <a:endParaRPr lang="zh-CN" altLang="en-US" dirty="0"/>
          </a:p>
        </p:txBody>
      </p:sp>
      <p:sp>
        <p:nvSpPr>
          <p:cNvPr id="4" name="灯片编号占位符 3"/>
          <p:cNvSpPr>
            <a:spLocks noGrp="1"/>
          </p:cNvSpPr>
          <p:nvPr>
            <p:ph type="sldNum" sz="quarter" idx="10"/>
          </p:nvPr>
        </p:nvSpPr>
        <p:spPr/>
        <p:txBody>
          <a:bodyPr/>
          <a:lstStyle/>
          <a:p>
            <a:fld id="{70CA4341-F6FF-475E-A543-0194832CB00B}" type="slidenum">
              <a:rPr lang="en-US" altLang="zh-CN"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25141" y="824885"/>
            <a:ext cx="6750844" cy="1754776"/>
          </a:xfrm>
        </p:spPr>
        <p:txBody>
          <a:bodyPr anchor="b"/>
          <a:lstStyle>
            <a:lvl1pPr algn="ctr">
              <a:defRPr sz="4410"/>
            </a:lvl1pPr>
          </a:lstStyle>
          <a:p>
            <a:r>
              <a:rPr lang="zh-CN" altLang="en-US"/>
              <a:t>单击此处编辑母版标题样式</a:t>
            </a:r>
            <a:endParaRPr lang="en-US" dirty="0"/>
          </a:p>
        </p:txBody>
      </p:sp>
      <p:sp>
        <p:nvSpPr>
          <p:cNvPr id="3" name="Subtitle 2"/>
          <p:cNvSpPr>
            <a:spLocks noGrp="1"/>
          </p:cNvSpPr>
          <p:nvPr>
            <p:ph type="subTitle" idx="1"/>
          </p:nvPr>
        </p:nvSpPr>
        <p:spPr>
          <a:xfrm>
            <a:off x="1125141" y="2647331"/>
            <a:ext cx="6750844" cy="1216909"/>
          </a:xfrm>
        </p:spPr>
        <p:txBody>
          <a:bodyPr/>
          <a:lstStyle>
            <a:lvl1pPr marL="0" indent="0" algn="ctr">
              <a:buNone/>
              <a:defRPr sz="1765"/>
            </a:lvl1pPr>
            <a:lvl2pPr marL="335915" indent="0" algn="ctr">
              <a:buNone/>
              <a:defRPr sz="1470"/>
            </a:lvl2pPr>
            <a:lvl3pPr marL="671830" indent="0" algn="ctr">
              <a:buNone/>
              <a:defRPr sz="1325"/>
            </a:lvl3pPr>
            <a:lvl4pPr marL="1008380" indent="0" algn="ctr">
              <a:buNone/>
              <a:defRPr sz="1175"/>
            </a:lvl4pPr>
            <a:lvl5pPr marL="1344295" indent="0" algn="ctr">
              <a:buNone/>
              <a:defRPr sz="1175"/>
            </a:lvl5pPr>
            <a:lvl6pPr marL="1680210" indent="0" algn="ctr">
              <a:buNone/>
              <a:defRPr sz="1175"/>
            </a:lvl6pPr>
            <a:lvl7pPr marL="2016125" indent="0" algn="ctr">
              <a:buNone/>
              <a:defRPr sz="1175"/>
            </a:lvl7pPr>
            <a:lvl8pPr marL="2352040" indent="0" algn="ctr">
              <a:buNone/>
              <a:defRPr sz="1175"/>
            </a:lvl8pPr>
            <a:lvl9pPr marL="2688590" indent="0" algn="ctr">
              <a:buNone/>
              <a:defRPr sz="1175"/>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54EE8E1-2156-44D8-985A-B7DE18793C4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B39B3F3-2A3A-4B2D-BA10-444E79601083}"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fld id="{63A56D01-2764-4F3F-81D1-FEDBA43AD549}" type="datetimeFigureOut">
              <a:rPr lang="zh-CN" altLang="en-US" smtClean="0"/>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fld id="{481A012C-3782-4128-B36B-91F05AF1EE8F}" type="slidenum">
              <a:rPr lang="en-US" altLang="zh-CN"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41430" y="268350"/>
            <a:ext cx="1940868" cy="4271432"/>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18827" y="268350"/>
            <a:ext cx="5710089" cy="427143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fld id="{63A56D01-2764-4F3F-81D1-FEDBA43AD549}" type="datetimeFigureOut">
              <a:rPr lang="zh-CN" altLang="en-US" smtClean="0"/>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fld id="{481A012C-3782-4128-B36B-91F05AF1EE8F}" type="slidenum">
              <a:rPr lang="en-US" altLang="zh-CN"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fld id="{63A56D01-2764-4F3F-81D1-FEDBA43AD549}" type="datetimeFigureOut">
              <a:rPr lang="zh-CN" altLang="en-US" smtClean="0"/>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fld id="{481A012C-3782-4128-B36B-91F05AF1EE8F}" type="slidenum">
              <a:rPr lang="en-US" altLang="zh-CN"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14139" y="1256579"/>
            <a:ext cx="7763470" cy="2096630"/>
          </a:xfrm>
        </p:spPr>
        <p:txBody>
          <a:bodyPr anchor="b"/>
          <a:lstStyle>
            <a:lvl1pPr>
              <a:defRPr sz="4410"/>
            </a:lvl1pPr>
          </a:lstStyle>
          <a:p>
            <a:r>
              <a:rPr lang="zh-CN" altLang="en-US"/>
              <a:t>单击此处编辑母版标题样式</a:t>
            </a:r>
            <a:endParaRPr lang="en-US" dirty="0"/>
          </a:p>
        </p:txBody>
      </p:sp>
      <p:sp>
        <p:nvSpPr>
          <p:cNvPr id="3" name="Text Placeholder 2"/>
          <p:cNvSpPr>
            <a:spLocks noGrp="1"/>
          </p:cNvSpPr>
          <p:nvPr>
            <p:ph type="body" idx="1"/>
          </p:nvPr>
        </p:nvSpPr>
        <p:spPr>
          <a:xfrm>
            <a:off x="614139" y="3373044"/>
            <a:ext cx="7763470" cy="1102568"/>
          </a:xfrm>
        </p:spPr>
        <p:txBody>
          <a:bodyPr/>
          <a:lstStyle>
            <a:lvl1pPr marL="0" indent="0">
              <a:buNone/>
              <a:defRPr sz="1765">
                <a:solidFill>
                  <a:schemeClr val="tx1">
                    <a:tint val="75000"/>
                  </a:schemeClr>
                </a:solidFill>
              </a:defRPr>
            </a:lvl1pPr>
            <a:lvl2pPr marL="335915" indent="0">
              <a:buNone/>
              <a:defRPr sz="1470">
                <a:solidFill>
                  <a:schemeClr val="tx1">
                    <a:tint val="75000"/>
                  </a:schemeClr>
                </a:solidFill>
              </a:defRPr>
            </a:lvl2pPr>
            <a:lvl3pPr marL="671830" indent="0">
              <a:buNone/>
              <a:defRPr sz="1325">
                <a:solidFill>
                  <a:schemeClr val="tx1">
                    <a:tint val="75000"/>
                  </a:schemeClr>
                </a:solidFill>
              </a:defRPr>
            </a:lvl3pPr>
            <a:lvl4pPr marL="1008380" indent="0">
              <a:buNone/>
              <a:defRPr sz="1175">
                <a:solidFill>
                  <a:schemeClr val="tx1">
                    <a:tint val="75000"/>
                  </a:schemeClr>
                </a:solidFill>
              </a:defRPr>
            </a:lvl4pPr>
            <a:lvl5pPr marL="1344295" indent="0">
              <a:buNone/>
              <a:defRPr sz="1175">
                <a:solidFill>
                  <a:schemeClr val="tx1">
                    <a:tint val="75000"/>
                  </a:schemeClr>
                </a:solidFill>
              </a:defRPr>
            </a:lvl5pPr>
            <a:lvl6pPr marL="1680210" indent="0">
              <a:buNone/>
              <a:defRPr sz="1175">
                <a:solidFill>
                  <a:schemeClr val="tx1">
                    <a:tint val="75000"/>
                  </a:schemeClr>
                </a:solidFill>
              </a:defRPr>
            </a:lvl6pPr>
            <a:lvl7pPr marL="2016125" indent="0">
              <a:buNone/>
              <a:defRPr sz="1175">
                <a:solidFill>
                  <a:schemeClr val="tx1">
                    <a:tint val="75000"/>
                  </a:schemeClr>
                </a:solidFill>
              </a:defRPr>
            </a:lvl7pPr>
            <a:lvl8pPr marL="2352040" indent="0">
              <a:buNone/>
              <a:defRPr sz="1175">
                <a:solidFill>
                  <a:schemeClr val="tx1">
                    <a:tint val="75000"/>
                  </a:schemeClr>
                </a:solidFill>
              </a:defRPr>
            </a:lvl8pPr>
            <a:lvl9pPr marL="2688590" indent="0">
              <a:buNone/>
              <a:defRPr sz="1175">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pPr>
              <a:defRPr/>
            </a:pPr>
            <a:fld id="{63A56D01-2764-4F3F-81D1-FEDBA43AD549}" type="datetimeFigureOut">
              <a:rPr lang="zh-CN" altLang="en-US" smtClean="0"/>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fld id="{481A012C-3782-4128-B36B-91F05AF1EE8F}" type="slidenum">
              <a:rPr lang="en-US" altLang="zh-CN"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18827" y="1341750"/>
            <a:ext cx="3825478" cy="3198032"/>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556820" y="1341750"/>
            <a:ext cx="3825478" cy="3198032"/>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pPr>
              <a:defRPr/>
            </a:pPr>
            <a:fld id="{63A56D01-2764-4F3F-81D1-FEDBA43AD549}" type="datetimeFigureOut">
              <a:rPr lang="zh-CN" altLang="en-US" smtClean="0"/>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fld id="{481A012C-3782-4128-B36B-91F05AF1EE8F}" type="slidenum">
              <a:rPr lang="en-US" altLang="zh-CN"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0000" y="268350"/>
            <a:ext cx="7763470" cy="97422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0000" y="1235577"/>
            <a:ext cx="3807897" cy="605537"/>
          </a:xfrm>
        </p:spPr>
        <p:txBody>
          <a:bodyPr anchor="b"/>
          <a:lstStyle>
            <a:lvl1pPr marL="0" indent="0">
              <a:buNone/>
              <a:defRPr sz="1765" b="1"/>
            </a:lvl1pPr>
            <a:lvl2pPr marL="335915" indent="0">
              <a:buNone/>
              <a:defRPr sz="1470" b="1"/>
            </a:lvl2pPr>
            <a:lvl3pPr marL="671830" indent="0">
              <a:buNone/>
              <a:defRPr sz="1325" b="1"/>
            </a:lvl3pPr>
            <a:lvl4pPr marL="1008380" indent="0">
              <a:buNone/>
              <a:defRPr sz="1175" b="1"/>
            </a:lvl4pPr>
            <a:lvl5pPr marL="1344295" indent="0">
              <a:buNone/>
              <a:defRPr sz="1175" b="1"/>
            </a:lvl5pPr>
            <a:lvl6pPr marL="1680210" indent="0">
              <a:buNone/>
              <a:defRPr sz="1175" b="1"/>
            </a:lvl6pPr>
            <a:lvl7pPr marL="2016125" indent="0">
              <a:buNone/>
              <a:defRPr sz="1175" b="1"/>
            </a:lvl7pPr>
            <a:lvl8pPr marL="2352040" indent="0">
              <a:buNone/>
              <a:defRPr sz="1175" b="1"/>
            </a:lvl8pPr>
            <a:lvl9pPr marL="2688590" indent="0">
              <a:buNone/>
              <a:defRPr sz="1175"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0000" y="1841114"/>
            <a:ext cx="3807897" cy="2708002"/>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556819" y="1235577"/>
            <a:ext cx="3826651" cy="605537"/>
          </a:xfrm>
        </p:spPr>
        <p:txBody>
          <a:bodyPr anchor="b"/>
          <a:lstStyle>
            <a:lvl1pPr marL="0" indent="0">
              <a:buNone/>
              <a:defRPr sz="1765" b="1"/>
            </a:lvl1pPr>
            <a:lvl2pPr marL="335915" indent="0">
              <a:buNone/>
              <a:defRPr sz="1470" b="1"/>
            </a:lvl2pPr>
            <a:lvl3pPr marL="671830" indent="0">
              <a:buNone/>
              <a:defRPr sz="1325" b="1"/>
            </a:lvl3pPr>
            <a:lvl4pPr marL="1008380" indent="0">
              <a:buNone/>
              <a:defRPr sz="1175" b="1"/>
            </a:lvl4pPr>
            <a:lvl5pPr marL="1344295" indent="0">
              <a:buNone/>
              <a:defRPr sz="1175" b="1"/>
            </a:lvl5pPr>
            <a:lvl6pPr marL="1680210" indent="0">
              <a:buNone/>
              <a:defRPr sz="1175" b="1"/>
            </a:lvl6pPr>
            <a:lvl7pPr marL="2016125" indent="0">
              <a:buNone/>
              <a:defRPr sz="1175" b="1"/>
            </a:lvl7pPr>
            <a:lvl8pPr marL="2352040" indent="0">
              <a:buNone/>
              <a:defRPr sz="1175" b="1"/>
            </a:lvl8pPr>
            <a:lvl9pPr marL="2688590" indent="0">
              <a:buNone/>
              <a:defRPr sz="1175"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556819" y="1841114"/>
            <a:ext cx="3826651" cy="2708002"/>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pPr>
              <a:defRPr/>
            </a:pPr>
            <a:fld id="{63A56D01-2764-4F3F-81D1-FEDBA43AD549}" type="datetimeFigureOut">
              <a:rPr lang="zh-CN" altLang="en-US" smtClean="0"/>
            </a:fld>
            <a:endParaRPr lang="zh-CN" altLang="en-US"/>
          </a:p>
        </p:txBody>
      </p:sp>
      <p:sp>
        <p:nvSpPr>
          <p:cNvPr id="8" name="Footer Placeholder 7"/>
          <p:cNvSpPr>
            <a:spLocks noGrp="1"/>
          </p:cNvSpPr>
          <p:nvPr>
            <p:ph type="ftr" sz="quarter" idx="11"/>
          </p:nvPr>
        </p:nvSpPr>
        <p:spPr/>
        <p:txBody>
          <a:bodyPr/>
          <a:lstStyle/>
          <a:p>
            <a:pPr>
              <a:defRPr/>
            </a:pPr>
            <a:endParaRPr lang="zh-CN" altLang="en-US"/>
          </a:p>
        </p:txBody>
      </p:sp>
      <p:sp>
        <p:nvSpPr>
          <p:cNvPr id="9" name="Slide Number Placeholder 8"/>
          <p:cNvSpPr>
            <a:spLocks noGrp="1"/>
          </p:cNvSpPr>
          <p:nvPr>
            <p:ph type="sldNum" sz="quarter" idx="12"/>
          </p:nvPr>
        </p:nvSpPr>
        <p:spPr/>
        <p:txBody>
          <a:bodyPr/>
          <a:lstStyle/>
          <a:p>
            <a:fld id="{481A012C-3782-4128-B36B-91F05AF1EE8F}" type="slidenum">
              <a:rPr lang="en-US" altLang="zh-CN"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a:defRPr/>
            </a:pPr>
            <a:endParaRPr lang="en-US" altLang="ko-KR"/>
          </a:p>
        </p:txBody>
      </p:sp>
      <p:sp>
        <p:nvSpPr>
          <p:cNvPr id="4" name="Footer Placeholder 3"/>
          <p:cNvSpPr>
            <a:spLocks noGrp="1"/>
          </p:cNvSpPr>
          <p:nvPr>
            <p:ph type="ftr" sz="quarter" idx="11"/>
          </p:nvPr>
        </p:nvSpPr>
        <p:spPr/>
        <p:txBody>
          <a:bodyPr/>
          <a:lstStyle/>
          <a:p>
            <a:pPr>
              <a:defRPr/>
            </a:pPr>
            <a:endParaRPr lang="en-US" altLang="ko-KR"/>
          </a:p>
        </p:txBody>
      </p:sp>
      <p:sp>
        <p:nvSpPr>
          <p:cNvPr id="5" name="Slide Number Placeholder 4"/>
          <p:cNvSpPr>
            <a:spLocks noGrp="1"/>
          </p:cNvSpPr>
          <p:nvPr>
            <p:ph type="sldNum" sz="quarter" idx="12"/>
          </p:nvPr>
        </p:nvSpPr>
        <p:spPr/>
        <p:txBody>
          <a:bodyPr/>
          <a:lstStyle/>
          <a:p>
            <a:pPr>
              <a:defRPr/>
            </a:pPr>
            <a:r>
              <a:rPr lang="en-US" altLang="ko-KR"/>
              <a:t>1</a:t>
            </a:r>
            <a:endParaRPr lang="en-US" altLang="ko-K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3E156C02-6AC0-4150-BF14-3C2902387D77}" type="datetimeFigureOut">
              <a:rPr lang="zh-CN" altLang="en-US" smtClean="0"/>
            </a:fld>
            <a:endParaRPr lang="zh-CN" altLang="en-US"/>
          </a:p>
        </p:txBody>
      </p:sp>
      <p:sp>
        <p:nvSpPr>
          <p:cNvPr id="3" name="Footer Placeholder 2"/>
          <p:cNvSpPr>
            <a:spLocks noGrp="1"/>
          </p:cNvSpPr>
          <p:nvPr>
            <p:ph type="ftr" sz="quarter" idx="11"/>
          </p:nvPr>
        </p:nvSpPr>
        <p:spPr/>
        <p:txBody>
          <a:bodyPr/>
          <a:lstStyle/>
          <a:p>
            <a:pPr>
              <a:defRPr/>
            </a:pPr>
            <a:endParaRPr lang="zh-CN" altLang="en-US"/>
          </a:p>
        </p:txBody>
      </p:sp>
      <p:sp>
        <p:nvSpPr>
          <p:cNvPr id="4" name="Slide Number Placeholder 3"/>
          <p:cNvSpPr>
            <a:spLocks noGrp="1"/>
          </p:cNvSpPr>
          <p:nvPr>
            <p:ph type="sldNum" sz="quarter" idx="12"/>
          </p:nvPr>
        </p:nvSpPr>
        <p:spPr/>
        <p:txBody>
          <a:bodyPr/>
          <a:lstStyle/>
          <a:p>
            <a:fld id="{287B9ED6-FA7E-4333-AD61-EE26BDBEFB97}" type="slidenum">
              <a:rPr lang="en-US" altLang="zh-CN"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0000" y="336021"/>
            <a:ext cx="2903097" cy="1176073"/>
          </a:xfrm>
        </p:spPr>
        <p:txBody>
          <a:bodyPr anchor="b"/>
          <a:lstStyle>
            <a:lvl1pPr>
              <a:defRPr sz="2350"/>
            </a:lvl1pPr>
          </a:lstStyle>
          <a:p>
            <a:r>
              <a:rPr lang="zh-CN" altLang="en-US"/>
              <a:t>单击此处编辑母版标题样式</a:t>
            </a:r>
            <a:endParaRPr lang="en-US" dirty="0"/>
          </a:p>
        </p:txBody>
      </p:sp>
      <p:sp>
        <p:nvSpPr>
          <p:cNvPr id="3" name="Content Placeholder 2"/>
          <p:cNvSpPr>
            <a:spLocks noGrp="1"/>
          </p:cNvSpPr>
          <p:nvPr>
            <p:ph idx="1"/>
          </p:nvPr>
        </p:nvSpPr>
        <p:spPr>
          <a:xfrm>
            <a:off x="3826650" y="725712"/>
            <a:ext cx="4556820" cy="3581889"/>
          </a:xfrm>
        </p:spPr>
        <p:txBody>
          <a:bodyPr/>
          <a:lstStyle>
            <a:lvl1pPr>
              <a:defRPr sz="2350"/>
            </a:lvl1pPr>
            <a:lvl2pPr>
              <a:defRPr sz="2060"/>
            </a:lvl2pPr>
            <a:lvl3pPr>
              <a:defRPr sz="1765"/>
            </a:lvl3pPr>
            <a:lvl4pPr>
              <a:defRPr sz="1470"/>
            </a:lvl4pPr>
            <a:lvl5pPr>
              <a:defRPr sz="1470"/>
            </a:lvl5pPr>
            <a:lvl6pPr>
              <a:defRPr sz="1470"/>
            </a:lvl6pPr>
            <a:lvl7pPr>
              <a:defRPr sz="1470"/>
            </a:lvl7pPr>
            <a:lvl8pPr>
              <a:defRPr sz="1470"/>
            </a:lvl8pPr>
            <a:lvl9pPr>
              <a:defRPr sz="147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0000" y="1512094"/>
            <a:ext cx="2903097" cy="2801341"/>
          </a:xfrm>
        </p:spPr>
        <p:txBody>
          <a:bodyPr/>
          <a:lstStyle>
            <a:lvl1pPr marL="0" indent="0">
              <a:buNone/>
              <a:defRPr sz="1175"/>
            </a:lvl1pPr>
            <a:lvl2pPr marL="335915" indent="0">
              <a:buNone/>
              <a:defRPr sz="1030"/>
            </a:lvl2pPr>
            <a:lvl3pPr marL="671830" indent="0">
              <a:buNone/>
              <a:defRPr sz="880"/>
            </a:lvl3pPr>
            <a:lvl4pPr marL="1008380" indent="0">
              <a:buNone/>
              <a:defRPr sz="735"/>
            </a:lvl4pPr>
            <a:lvl5pPr marL="1344295" indent="0">
              <a:buNone/>
              <a:defRPr sz="735"/>
            </a:lvl5pPr>
            <a:lvl6pPr marL="1680210" indent="0">
              <a:buNone/>
              <a:defRPr sz="735"/>
            </a:lvl6pPr>
            <a:lvl7pPr marL="2016125" indent="0">
              <a:buNone/>
              <a:defRPr sz="735"/>
            </a:lvl7pPr>
            <a:lvl8pPr marL="2352040" indent="0">
              <a:buNone/>
              <a:defRPr sz="735"/>
            </a:lvl8pPr>
            <a:lvl9pPr marL="2688590" indent="0">
              <a:buNone/>
              <a:defRPr sz="735"/>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pPr>
              <a:defRPr/>
            </a:pPr>
            <a:fld id="{63A56D01-2764-4F3F-81D1-FEDBA43AD549}" type="datetimeFigureOut">
              <a:rPr lang="zh-CN" altLang="en-US" smtClean="0"/>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fld id="{481A012C-3782-4128-B36B-91F05AF1EE8F}" type="slidenum">
              <a:rPr lang="en-US" altLang="zh-CN"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0000" y="336021"/>
            <a:ext cx="2903097" cy="1176073"/>
          </a:xfrm>
        </p:spPr>
        <p:txBody>
          <a:bodyPr anchor="b"/>
          <a:lstStyle>
            <a:lvl1pPr>
              <a:defRPr sz="235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26650" y="725712"/>
            <a:ext cx="4556820" cy="3581889"/>
          </a:xfrm>
        </p:spPr>
        <p:txBody>
          <a:bodyPr anchor="t"/>
          <a:lstStyle>
            <a:lvl1pPr marL="0" indent="0">
              <a:buNone/>
              <a:defRPr sz="2350"/>
            </a:lvl1pPr>
            <a:lvl2pPr marL="335915" indent="0">
              <a:buNone/>
              <a:defRPr sz="2060"/>
            </a:lvl2pPr>
            <a:lvl3pPr marL="671830" indent="0">
              <a:buNone/>
              <a:defRPr sz="1765"/>
            </a:lvl3pPr>
            <a:lvl4pPr marL="1008380" indent="0">
              <a:buNone/>
              <a:defRPr sz="1470"/>
            </a:lvl4pPr>
            <a:lvl5pPr marL="1344295" indent="0">
              <a:buNone/>
              <a:defRPr sz="1470"/>
            </a:lvl5pPr>
            <a:lvl6pPr marL="1680210" indent="0">
              <a:buNone/>
              <a:defRPr sz="1470"/>
            </a:lvl6pPr>
            <a:lvl7pPr marL="2016125" indent="0">
              <a:buNone/>
              <a:defRPr sz="1470"/>
            </a:lvl7pPr>
            <a:lvl8pPr marL="2352040" indent="0">
              <a:buNone/>
              <a:defRPr sz="1470"/>
            </a:lvl8pPr>
            <a:lvl9pPr marL="2688590" indent="0">
              <a:buNone/>
              <a:defRPr sz="1470"/>
            </a:lvl9pPr>
          </a:lstStyle>
          <a:p>
            <a:r>
              <a:rPr lang="zh-CN" altLang="en-US"/>
              <a:t>单击图标添加图片</a:t>
            </a:r>
            <a:endParaRPr lang="en-US" dirty="0"/>
          </a:p>
        </p:txBody>
      </p:sp>
      <p:sp>
        <p:nvSpPr>
          <p:cNvPr id="4" name="Text Placeholder 3"/>
          <p:cNvSpPr>
            <a:spLocks noGrp="1"/>
          </p:cNvSpPr>
          <p:nvPr>
            <p:ph type="body" sz="half" idx="2"/>
          </p:nvPr>
        </p:nvSpPr>
        <p:spPr>
          <a:xfrm>
            <a:off x="620000" y="1512094"/>
            <a:ext cx="2903097" cy="2801341"/>
          </a:xfrm>
        </p:spPr>
        <p:txBody>
          <a:bodyPr/>
          <a:lstStyle>
            <a:lvl1pPr marL="0" indent="0">
              <a:buNone/>
              <a:defRPr sz="1175"/>
            </a:lvl1pPr>
            <a:lvl2pPr marL="335915" indent="0">
              <a:buNone/>
              <a:defRPr sz="1030"/>
            </a:lvl2pPr>
            <a:lvl3pPr marL="671830" indent="0">
              <a:buNone/>
              <a:defRPr sz="880"/>
            </a:lvl3pPr>
            <a:lvl4pPr marL="1008380" indent="0">
              <a:buNone/>
              <a:defRPr sz="735"/>
            </a:lvl4pPr>
            <a:lvl5pPr marL="1344295" indent="0">
              <a:buNone/>
              <a:defRPr sz="735"/>
            </a:lvl5pPr>
            <a:lvl6pPr marL="1680210" indent="0">
              <a:buNone/>
              <a:defRPr sz="735"/>
            </a:lvl6pPr>
            <a:lvl7pPr marL="2016125" indent="0">
              <a:buNone/>
              <a:defRPr sz="735"/>
            </a:lvl7pPr>
            <a:lvl8pPr marL="2352040" indent="0">
              <a:buNone/>
              <a:defRPr sz="735"/>
            </a:lvl8pPr>
            <a:lvl9pPr marL="2688590" indent="0">
              <a:buNone/>
              <a:defRPr sz="735"/>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pPr>
              <a:defRPr/>
            </a:pPr>
            <a:fld id="{63A56D01-2764-4F3F-81D1-FEDBA43AD549}" type="datetimeFigureOut">
              <a:rPr lang="zh-CN" altLang="en-US" smtClean="0"/>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fld id="{481A012C-3782-4128-B36B-91F05AF1EE8F}" type="slidenum">
              <a:rPr lang="en-US" altLang="zh-CN"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8828" y="268350"/>
            <a:ext cx="7763470" cy="97422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18828" y="1341750"/>
            <a:ext cx="7763470" cy="319803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18827" y="4671624"/>
            <a:ext cx="2025253" cy="268350"/>
          </a:xfrm>
          <a:prstGeom prst="rect">
            <a:avLst/>
          </a:prstGeom>
        </p:spPr>
        <p:txBody>
          <a:bodyPr vert="horz" lIns="91440" tIns="45720" rIns="91440" bIns="45720" rtlCol="0" anchor="ctr"/>
          <a:lstStyle>
            <a:lvl1pPr algn="l">
              <a:defRPr sz="880">
                <a:solidFill>
                  <a:schemeClr val="tx1">
                    <a:tint val="75000"/>
                  </a:schemeClr>
                </a:solidFill>
              </a:defRPr>
            </a:lvl1pPr>
          </a:lstStyle>
          <a:p>
            <a:pPr>
              <a:defRPr/>
            </a:pPr>
            <a:fld id="{63A56D01-2764-4F3F-81D1-FEDBA43AD549}" type="datetimeFigureOut">
              <a:rPr lang="zh-CN" altLang="en-US" smtClean="0"/>
            </a:fld>
            <a:endParaRPr lang="zh-CN" altLang="en-US"/>
          </a:p>
        </p:txBody>
      </p:sp>
      <p:sp>
        <p:nvSpPr>
          <p:cNvPr id="5" name="Footer Placeholder 4"/>
          <p:cNvSpPr>
            <a:spLocks noGrp="1"/>
          </p:cNvSpPr>
          <p:nvPr>
            <p:ph type="ftr" sz="quarter" idx="3"/>
          </p:nvPr>
        </p:nvSpPr>
        <p:spPr>
          <a:xfrm>
            <a:off x="2981623" y="4671624"/>
            <a:ext cx="3037880" cy="268350"/>
          </a:xfrm>
          <a:prstGeom prst="rect">
            <a:avLst/>
          </a:prstGeom>
        </p:spPr>
        <p:txBody>
          <a:bodyPr vert="horz" lIns="91440" tIns="45720" rIns="91440" bIns="45720" rtlCol="0" anchor="ctr"/>
          <a:lstStyle>
            <a:lvl1pPr algn="ctr">
              <a:defRPr sz="880">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a:xfrm>
            <a:off x="6357045" y="4671624"/>
            <a:ext cx="2025253" cy="268350"/>
          </a:xfrm>
          <a:prstGeom prst="rect">
            <a:avLst/>
          </a:prstGeom>
        </p:spPr>
        <p:txBody>
          <a:bodyPr vert="horz" lIns="91440" tIns="45720" rIns="91440" bIns="45720" rtlCol="0" anchor="ctr"/>
          <a:lstStyle>
            <a:lvl1pPr algn="r">
              <a:defRPr sz="880">
                <a:solidFill>
                  <a:schemeClr val="tx1">
                    <a:tint val="75000"/>
                  </a:schemeClr>
                </a:solidFill>
              </a:defRPr>
            </a:lvl1pPr>
          </a:lstStyle>
          <a:p>
            <a:fld id="{481A012C-3782-4128-B36B-91F05AF1EE8F}" type="slidenum">
              <a:rPr lang="en-US" altLang="zh-CN"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71830" rtl="0" eaLnBrk="1" latinLnBrk="0" hangingPunct="1">
        <a:lnSpc>
          <a:spcPct val="90000"/>
        </a:lnSpc>
        <a:spcBef>
          <a:spcPct val="0"/>
        </a:spcBef>
        <a:buNone/>
        <a:defRPr sz="3235" kern="1200">
          <a:solidFill>
            <a:schemeClr val="tx1"/>
          </a:solidFill>
          <a:latin typeface="+mj-lt"/>
          <a:ea typeface="+mj-ea"/>
          <a:cs typeface="+mj-cs"/>
        </a:defRPr>
      </a:lvl1pPr>
    </p:titleStyle>
    <p:bodyStyle>
      <a:lvl1pPr marL="168275" indent="-168275" algn="l" defTabSz="671830" rtl="0" eaLnBrk="1" latinLnBrk="0" hangingPunct="1">
        <a:lnSpc>
          <a:spcPct val="90000"/>
        </a:lnSpc>
        <a:spcBef>
          <a:spcPts val="735"/>
        </a:spcBef>
        <a:buFont typeface="Arial" panose="020B0604020202020204" pitchFamily="34" charset="0"/>
        <a:buChar char="•"/>
        <a:defRPr sz="2060" kern="1200">
          <a:solidFill>
            <a:schemeClr val="tx1"/>
          </a:solidFill>
          <a:latin typeface="+mn-lt"/>
          <a:ea typeface="+mn-ea"/>
          <a:cs typeface="+mn-cs"/>
        </a:defRPr>
      </a:lvl1pPr>
      <a:lvl2pPr marL="504190" indent="-168275" algn="l" defTabSz="671830" rtl="0" eaLnBrk="1" latinLnBrk="0" hangingPunct="1">
        <a:lnSpc>
          <a:spcPct val="90000"/>
        </a:lnSpc>
        <a:spcBef>
          <a:spcPts val="370"/>
        </a:spcBef>
        <a:buFont typeface="Arial" panose="020B0604020202020204" pitchFamily="34" charset="0"/>
        <a:buChar char="•"/>
        <a:defRPr sz="1765" kern="1200">
          <a:solidFill>
            <a:schemeClr val="tx1"/>
          </a:solidFill>
          <a:latin typeface="+mn-lt"/>
          <a:ea typeface="+mn-ea"/>
          <a:cs typeface="+mn-cs"/>
        </a:defRPr>
      </a:lvl2pPr>
      <a:lvl3pPr marL="840105" indent="-168275" algn="l" defTabSz="671830" rtl="0" eaLnBrk="1" latinLnBrk="0" hangingPunct="1">
        <a:lnSpc>
          <a:spcPct val="90000"/>
        </a:lnSpc>
        <a:spcBef>
          <a:spcPts val="370"/>
        </a:spcBef>
        <a:buFont typeface="Arial" panose="020B0604020202020204" pitchFamily="34" charset="0"/>
        <a:buChar char="•"/>
        <a:defRPr sz="1470" kern="1200">
          <a:solidFill>
            <a:schemeClr val="tx1"/>
          </a:solidFill>
          <a:latin typeface="+mn-lt"/>
          <a:ea typeface="+mn-ea"/>
          <a:cs typeface="+mn-cs"/>
        </a:defRPr>
      </a:lvl3pPr>
      <a:lvl4pPr marL="1176020" indent="-168275" algn="l" defTabSz="671830" rtl="0" eaLnBrk="1" latinLnBrk="0" hangingPunct="1">
        <a:lnSpc>
          <a:spcPct val="90000"/>
        </a:lnSpc>
        <a:spcBef>
          <a:spcPts val="370"/>
        </a:spcBef>
        <a:buFont typeface="Arial" panose="020B0604020202020204" pitchFamily="34" charset="0"/>
        <a:buChar char="•"/>
        <a:defRPr sz="1325" kern="1200">
          <a:solidFill>
            <a:schemeClr val="tx1"/>
          </a:solidFill>
          <a:latin typeface="+mn-lt"/>
          <a:ea typeface="+mn-ea"/>
          <a:cs typeface="+mn-cs"/>
        </a:defRPr>
      </a:lvl4pPr>
      <a:lvl5pPr marL="1511935" indent="-168275" algn="l" defTabSz="671830" rtl="0" eaLnBrk="1" latinLnBrk="0" hangingPunct="1">
        <a:lnSpc>
          <a:spcPct val="90000"/>
        </a:lnSpc>
        <a:spcBef>
          <a:spcPts val="370"/>
        </a:spcBef>
        <a:buFont typeface="Arial" panose="020B0604020202020204" pitchFamily="34" charset="0"/>
        <a:buChar char="•"/>
        <a:defRPr sz="1325" kern="1200">
          <a:solidFill>
            <a:schemeClr val="tx1"/>
          </a:solidFill>
          <a:latin typeface="+mn-lt"/>
          <a:ea typeface="+mn-ea"/>
          <a:cs typeface="+mn-cs"/>
        </a:defRPr>
      </a:lvl5pPr>
      <a:lvl6pPr marL="1848485" indent="-168275" algn="l" defTabSz="671830" rtl="0" eaLnBrk="1" latinLnBrk="0" hangingPunct="1">
        <a:lnSpc>
          <a:spcPct val="90000"/>
        </a:lnSpc>
        <a:spcBef>
          <a:spcPts val="370"/>
        </a:spcBef>
        <a:buFont typeface="Arial" panose="020B0604020202020204" pitchFamily="34" charset="0"/>
        <a:buChar char="•"/>
        <a:defRPr sz="1325" kern="1200">
          <a:solidFill>
            <a:schemeClr val="tx1"/>
          </a:solidFill>
          <a:latin typeface="+mn-lt"/>
          <a:ea typeface="+mn-ea"/>
          <a:cs typeface="+mn-cs"/>
        </a:defRPr>
      </a:lvl6pPr>
      <a:lvl7pPr marL="2184400" indent="-168275" algn="l" defTabSz="671830" rtl="0" eaLnBrk="1" latinLnBrk="0" hangingPunct="1">
        <a:lnSpc>
          <a:spcPct val="90000"/>
        </a:lnSpc>
        <a:spcBef>
          <a:spcPts val="370"/>
        </a:spcBef>
        <a:buFont typeface="Arial" panose="020B0604020202020204" pitchFamily="34" charset="0"/>
        <a:buChar char="•"/>
        <a:defRPr sz="1325" kern="1200">
          <a:solidFill>
            <a:schemeClr val="tx1"/>
          </a:solidFill>
          <a:latin typeface="+mn-lt"/>
          <a:ea typeface="+mn-ea"/>
          <a:cs typeface="+mn-cs"/>
        </a:defRPr>
      </a:lvl7pPr>
      <a:lvl8pPr marL="2520315" indent="-168275" algn="l" defTabSz="671830" rtl="0" eaLnBrk="1" latinLnBrk="0" hangingPunct="1">
        <a:lnSpc>
          <a:spcPct val="90000"/>
        </a:lnSpc>
        <a:spcBef>
          <a:spcPts val="370"/>
        </a:spcBef>
        <a:buFont typeface="Arial" panose="020B0604020202020204" pitchFamily="34" charset="0"/>
        <a:buChar char="•"/>
        <a:defRPr sz="1325" kern="1200">
          <a:solidFill>
            <a:schemeClr val="tx1"/>
          </a:solidFill>
          <a:latin typeface="+mn-lt"/>
          <a:ea typeface="+mn-ea"/>
          <a:cs typeface="+mn-cs"/>
        </a:defRPr>
      </a:lvl8pPr>
      <a:lvl9pPr marL="2856230" indent="-168275" algn="l" defTabSz="671830" rtl="0" eaLnBrk="1" latinLnBrk="0" hangingPunct="1">
        <a:lnSpc>
          <a:spcPct val="90000"/>
        </a:lnSpc>
        <a:spcBef>
          <a:spcPts val="370"/>
        </a:spcBef>
        <a:buFont typeface="Arial" panose="020B0604020202020204" pitchFamily="34" charset="0"/>
        <a:buChar char="•"/>
        <a:defRPr sz="1325" kern="1200">
          <a:solidFill>
            <a:schemeClr val="tx1"/>
          </a:solidFill>
          <a:latin typeface="+mn-lt"/>
          <a:ea typeface="+mn-ea"/>
          <a:cs typeface="+mn-cs"/>
        </a:defRPr>
      </a:lvl9pPr>
    </p:bodyStyle>
    <p:otherStyle>
      <a:defPPr>
        <a:defRPr lang="en-US"/>
      </a:defPPr>
      <a:lvl1pPr marL="0" algn="l" defTabSz="671830" rtl="0" eaLnBrk="1" latinLnBrk="0" hangingPunct="1">
        <a:defRPr sz="1325" kern="1200">
          <a:solidFill>
            <a:schemeClr val="tx1"/>
          </a:solidFill>
          <a:latin typeface="+mn-lt"/>
          <a:ea typeface="+mn-ea"/>
          <a:cs typeface="+mn-cs"/>
        </a:defRPr>
      </a:lvl1pPr>
      <a:lvl2pPr marL="335915" algn="l" defTabSz="671830" rtl="0" eaLnBrk="1" latinLnBrk="0" hangingPunct="1">
        <a:defRPr sz="1325" kern="1200">
          <a:solidFill>
            <a:schemeClr val="tx1"/>
          </a:solidFill>
          <a:latin typeface="+mn-lt"/>
          <a:ea typeface="+mn-ea"/>
          <a:cs typeface="+mn-cs"/>
        </a:defRPr>
      </a:lvl2pPr>
      <a:lvl3pPr marL="671830" algn="l" defTabSz="671830" rtl="0" eaLnBrk="1" latinLnBrk="0" hangingPunct="1">
        <a:defRPr sz="1325" kern="1200">
          <a:solidFill>
            <a:schemeClr val="tx1"/>
          </a:solidFill>
          <a:latin typeface="+mn-lt"/>
          <a:ea typeface="+mn-ea"/>
          <a:cs typeface="+mn-cs"/>
        </a:defRPr>
      </a:lvl3pPr>
      <a:lvl4pPr marL="1008380" algn="l" defTabSz="671830" rtl="0" eaLnBrk="1" latinLnBrk="0" hangingPunct="1">
        <a:defRPr sz="1325" kern="1200">
          <a:solidFill>
            <a:schemeClr val="tx1"/>
          </a:solidFill>
          <a:latin typeface="+mn-lt"/>
          <a:ea typeface="+mn-ea"/>
          <a:cs typeface="+mn-cs"/>
        </a:defRPr>
      </a:lvl4pPr>
      <a:lvl5pPr marL="1344295" algn="l" defTabSz="671830" rtl="0" eaLnBrk="1" latinLnBrk="0" hangingPunct="1">
        <a:defRPr sz="1325" kern="1200">
          <a:solidFill>
            <a:schemeClr val="tx1"/>
          </a:solidFill>
          <a:latin typeface="+mn-lt"/>
          <a:ea typeface="+mn-ea"/>
          <a:cs typeface="+mn-cs"/>
        </a:defRPr>
      </a:lvl5pPr>
      <a:lvl6pPr marL="1680210" algn="l" defTabSz="671830" rtl="0" eaLnBrk="1" latinLnBrk="0" hangingPunct="1">
        <a:defRPr sz="1325" kern="1200">
          <a:solidFill>
            <a:schemeClr val="tx1"/>
          </a:solidFill>
          <a:latin typeface="+mn-lt"/>
          <a:ea typeface="+mn-ea"/>
          <a:cs typeface="+mn-cs"/>
        </a:defRPr>
      </a:lvl6pPr>
      <a:lvl7pPr marL="2016125" algn="l" defTabSz="671830" rtl="0" eaLnBrk="1" latinLnBrk="0" hangingPunct="1">
        <a:defRPr sz="1325" kern="1200">
          <a:solidFill>
            <a:schemeClr val="tx1"/>
          </a:solidFill>
          <a:latin typeface="+mn-lt"/>
          <a:ea typeface="+mn-ea"/>
          <a:cs typeface="+mn-cs"/>
        </a:defRPr>
      </a:lvl7pPr>
      <a:lvl8pPr marL="2352040" algn="l" defTabSz="671830" rtl="0" eaLnBrk="1" latinLnBrk="0" hangingPunct="1">
        <a:defRPr sz="1325" kern="1200">
          <a:solidFill>
            <a:schemeClr val="tx1"/>
          </a:solidFill>
          <a:latin typeface="+mn-lt"/>
          <a:ea typeface="+mn-ea"/>
          <a:cs typeface="+mn-cs"/>
        </a:defRPr>
      </a:lvl8pPr>
      <a:lvl9pPr marL="2688590" algn="l" defTabSz="671830" rtl="0" eaLnBrk="1" latinLnBrk="0" hangingPunct="1">
        <a:defRPr sz="13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6.xml"/><Relationship Id="rId2" Type="http://schemas.openxmlformats.org/officeDocument/2006/relationships/image" Target="../media/image11.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6.xml"/><Relationship Id="rId2" Type="http://schemas.openxmlformats.org/officeDocument/2006/relationships/image" Target="../media/image12.pn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6.xml"/><Relationship Id="rId2" Type="http://schemas.openxmlformats.org/officeDocument/2006/relationships/image" Target="../media/image13.pn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6.xml"/><Relationship Id="rId4" Type="http://schemas.openxmlformats.org/officeDocument/2006/relationships/image" Target="../media/image2.png"/><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6.xml"/><Relationship Id="rId2" Type="http://schemas.openxmlformats.org/officeDocument/2006/relationships/image" Target="../media/image3.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6.xml"/><Relationship Id="rId2" Type="http://schemas.openxmlformats.org/officeDocument/2006/relationships/image" Target="../media/image4.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9" Type="http://schemas.microsoft.com/office/2007/relationships/media" Target="../media/media3.mp4"/><Relationship Id="rId8" Type="http://schemas.openxmlformats.org/officeDocument/2006/relationships/video" Target="../media/media3.mp4"/><Relationship Id="rId7" Type="http://schemas.openxmlformats.org/officeDocument/2006/relationships/image" Target="../media/image6.png"/><Relationship Id="rId6" Type="http://schemas.microsoft.com/office/2007/relationships/media" Target="../media/media2.mp4"/><Relationship Id="rId5" Type="http://schemas.openxmlformats.org/officeDocument/2006/relationships/video" Target="../media/media2.mp4"/><Relationship Id="rId4" Type="http://schemas.openxmlformats.org/officeDocument/2006/relationships/image" Target="../media/image5.png"/><Relationship Id="rId3" Type="http://schemas.microsoft.com/office/2007/relationships/media" Target="../media/media1.mp4"/><Relationship Id="rId2" Type="http://schemas.openxmlformats.org/officeDocument/2006/relationships/video" Target="../media/media1.mp4"/><Relationship Id="rId13" Type="http://schemas.openxmlformats.org/officeDocument/2006/relationships/notesSlide" Target="../notesSlides/notesSlide7.xml"/><Relationship Id="rId12" Type="http://schemas.openxmlformats.org/officeDocument/2006/relationships/slideLayout" Target="../slideLayouts/slideLayout6.xml"/><Relationship Id="rId11" Type="http://schemas.openxmlformats.org/officeDocument/2006/relationships/image" Target="../media/image8.jpeg"/><Relationship Id="rId10" Type="http://schemas.openxmlformats.org/officeDocument/2006/relationships/image" Target="../media/image7.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6.xml"/><Relationship Id="rId3" Type="http://schemas.openxmlformats.org/officeDocument/2006/relationships/image" Target="../media/image1.png"/><Relationship Id="rId2" Type="http://schemas.openxmlformats.org/officeDocument/2006/relationships/image" Target="../media/image10.emf"/><Relationship Id="rId1"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直接连接符 20"/>
          <p:cNvCxnSpPr/>
          <p:nvPr/>
        </p:nvCxnSpPr>
        <p:spPr>
          <a:xfrm flipV="1">
            <a:off x="7308796" y="3429780"/>
            <a:ext cx="1610533" cy="1610533"/>
          </a:xfrm>
          <a:prstGeom prst="line">
            <a:avLst/>
          </a:prstGeom>
          <a:noFill/>
          <a:ln w="63500" cap="rnd" cmpd="sng" algn="ctr">
            <a:gradFill>
              <a:gsLst>
                <a:gs pos="0">
                  <a:srgbClr val="17406D">
                    <a:alpha val="0"/>
                  </a:srgbClr>
                </a:gs>
                <a:gs pos="50000">
                  <a:srgbClr val="17406D"/>
                </a:gs>
              </a:gsLst>
              <a:lin ang="5400000" scaled="1"/>
            </a:gradFill>
            <a:prstDash val="solid"/>
            <a:miter lim="800000"/>
          </a:ln>
          <a:effectLst/>
        </p:spPr>
      </p:cxnSp>
      <p:cxnSp>
        <p:nvCxnSpPr>
          <p:cNvPr id="22" name="直接连接符 21"/>
          <p:cNvCxnSpPr/>
          <p:nvPr/>
        </p:nvCxnSpPr>
        <p:spPr>
          <a:xfrm flipV="1">
            <a:off x="6876760" y="3322015"/>
            <a:ext cx="1651665" cy="1651664"/>
          </a:xfrm>
          <a:prstGeom prst="line">
            <a:avLst/>
          </a:prstGeom>
          <a:noFill/>
          <a:ln w="50800" cap="rnd" cmpd="sng" algn="ctr">
            <a:gradFill>
              <a:gsLst>
                <a:gs pos="8000">
                  <a:srgbClr val="C00000">
                    <a:alpha val="0"/>
                  </a:srgbClr>
                </a:gs>
                <a:gs pos="100000">
                  <a:srgbClr val="C00000"/>
                </a:gs>
              </a:gsLst>
              <a:lin ang="5400000" scaled="1"/>
            </a:gradFill>
            <a:prstDash val="solid"/>
            <a:miter lim="800000"/>
          </a:ln>
          <a:effectLst/>
        </p:spPr>
      </p:cxnSp>
      <p:cxnSp>
        <p:nvCxnSpPr>
          <p:cNvPr id="23" name="直接连接符 22"/>
          <p:cNvCxnSpPr/>
          <p:nvPr/>
        </p:nvCxnSpPr>
        <p:spPr>
          <a:xfrm flipV="1">
            <a:off x="7596820" y="2592162"/>
            <a:ext cx="1368114" cy="1368115"/>
          </a:xfrm>
          <a:prstGeom prst="line">
            <a:avLst/>
          </a:prstGeom>
          <a:noFill/>
          <a:ln w="38100" cap="rnd" cmpd="sng" algn="ctr">
            <a:gradFill>
              <a:gsLst>
                <a:gs pos="0">
                  <a:srgbClr val="17406D">
                    <a:alpha val="0"/>
                  </a:srgbClr>
                </a:gs>
                <a:gs pos="50000">
                  <a:srgbClr val="17406D"/>
                </a:gs>
              </a:gsLst>
              <a:lin ang="5400000" scaled="1"/>
            </a:gradFill>
            <a:prstDash val="solid"/>
            <a:miter lim="800000"/>
          </a:ln>
          <a:effectLst/>
        </p:spPr>
      </p:cxn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07178" y="4392312"/>
            <a:ext cx="2873085" cy="320828"/>
          </a:xfrm>
          <a:prstGeom prst="rect">
            <a:avLst/>
          </a:prstGeom>
        </p:spPr>
      </p:pic>
      <p:sp>
        <p:nvSpPr>
          <p:cNvPr id="7" name="文本框 7"/>
          <p:cNvSpPr txBox="1"/>
          <p:nvPr/>
        </p:nvSpPr>
        <p:spPr>
          <a:xfrm>
            <a:off x="1728640" y="1568676"/>
            <a:ext cx="5630160" cy="1099820"/>
          </a:xfrm>
          <a:prstGeom prst="rect">
            <a:avLst/>
          </a:prstGeom>
          <a:noFill/>
        </p:spPr>
        <p:txBody>
          <a:bodyPr wrap="square" rtlCol="0">
            <a:spAutoFit/>
          </a:bodyPr>
          <a:lstStyle/>
          <a:p>
            <a:pPr algn="ctr">
              <a:lnSpc>
                <a:spcPct val="150000"/>
              </a:lnSpc>
            </a:pPr>
            <a:r>
              <a:rPr lang="zh-CN" altLang="en-US" sz="2600" b="1"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实验4 </a:t>
            </a:r>
            <a:r>
              <a:rPr lang="zh-CN" altLang="en-US" sz="2600" b="1"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数码管控制器设计</a:t>
            </a:r>
            <a:endParaRPr lang="en-US" altLang="zh-CN" sz="3200" b="1"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algn="ctr">
              <a:lnSpc>
                <a:spcPct val="150000"/>
              </a:lnSpc>
            </a:pPr>
            <a:endParaRPr lang="zh-CN" altLang="en-US" sz="1765" b="1"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90" y="144145"/>
            <a:ext cx="5044440"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实验原理：数码管电路连接</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42265" y="1296035"/>
            <a:ext cx="4580890" cy="3322955"/>
          </a:xfrm>
          <a:prstGeom prst="rect">
            <a:avLst/>
          </a:prstGeom>
          <a:noFill/>
        </p:spPr>
        <p:txBody>
          <a:bodyPr wrap="square">
            <a:spAutoFit/>
          </a:bodyPr>
          <a:lstStyle/>
          <a:p>
            <a:pPr marL="342900" indent="-342900" latinLnBrk="0">
              <a:lnSpc>
                <a:spcPct val="150000"/>
              </a:lnSpc>
              <a:buFont typeface="Wingdings" panose="05000000000000000000" charset="0"/>
              <a:buChar char="p"/>
            </a:pP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A7~A0 </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是</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8</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个驱动三极管，驱动信号接在</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A18</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等引脚，</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A18</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连接最左边的数码管，依次类推</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latinLnBrk="0">
              <a:lnSpc>
                <a:spcPct val="150000"/>
              </a:lnSpc>
              <a:buFont typeface="Wingdings" panose="05000000000000000000" charset="0"/>
              <a:buChar char="p"/>
            </a:pP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CA~CG</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DP</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段选信号接在</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F15</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等引脚，</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F15</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接的是</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CA</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段，依次类推。</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使能信号（位选信号）和触发信号（段选信号）都是低电平工作。</a:t>
            </a:r>
            <a:endParaRPr 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0" name="图片 9"/>
          <p:cNvPicPr>
            <a:picLocks noChangeAspect="1"/>
          </p:cNvPicPr>
          <p:nvPr/>
        </p:nvPicPr>
        <p:blipFill>
          <a:blip r:embed="rId2"/>
          <a:stretch>
            <a:fillRect/>
          </a:stretch>
        </p:blipFill>
        <p:spPr>
          <a:xfrm>
            <a:off x="4860356" y="858625"/>
            <a:ext cx="4086341" cy="364689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90" y="144145"/>
            <a:ext cx="3422650"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sym typeface="+mn-ea"/>
              </a:rPr>
              <a:t>按键计数：边沿检测</a:t>
            </a:r>
            <a:endParaRPr lang="zh-CN" altLang="en-US" sz="2800" dirty="0">
              <a:solidFill>
                <a:srgbClr val="17406D"/>
              </a:solidFill>
              <a:latin typeface="微软雅黑" panose="020B0503020204020204" pitchFamily="34" charset="-122"/>
              <a:ea typeface="微软雅黑" panose="020B0503020204020204" pitchFamily="34" charset="-122"/>
              <a:sym typeface="+mn-ea"/>
            </a:endParaRPr>
          </a:p>
        </p:txBody>
      </p:sp>
      <p:sp>
        <p:nvSpPr>
          <p:cNvPr id="3" name="Rectangle 2"/>
          <p:cNvSpPr>
            <a:spLocks noChangeArrowheads="1"/>
          </p:cNvSpPr>
          <p:nvPr/>
        </p:nvSpPr>
        <p:spPr bwMode="auto">
          <a:xfrm>
            <a:off x="3276460" y="1680250"/>
            <a:ext cx="90011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US"/>
          </a:p>
        </p:txBody>
      </p:sp>
      <p:sp>
        <p:nvSpPr>
          <p:cNvPr id="2" name="文本框 1"/>
          <p:cNvSpPr txBox="1"/>
          <p:nvPr/>
        </p:nvSpPr>
        <p:spPr>
          <a:xfrm>
            <a:off x="342265" y="1079500"/>
            <a:ext cx="5946775" cy="2584450"/>
          </a:xfrm>
          <a:prstGeom prst="rect">
            <a:avLst/>
          </a:prstGeom>
          <a:noFill/>
        </p:spPr>
        <p:txBody>
          <a:bodyPr wrap="square" rtlCol="0">
            <a:spAutoFit/>
          </a:bodyPr>
          <a:p>
            <a:pPr marL="285750" indent="-285750" latinLnBrk="0">
              <a:lnSpc>
                <a:spcPct val="150000"/>
              </a:lnSpc>
              <a:buFont typeface="Wingdings" panose="05000000000000000000" charset="0"/>
              <a:buChar char="p"/>
            </a:pP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按键开关按下会产生一个上升沿信号，弹起会产生一个下降沿信号</a:t>
            </a:r>
            <a:endPar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85750" indent="-285750" latinLnBrk="0">
              <a:lnSpc>
                <a:spcPct val="150000"/>
              </a:lnSpc>
              <a:buFont typeface="Wingdings" panose="05000000000000000000" charset="0"/>
              <a:buChar char="p"/>
            </a:pPr>
            <a:r>
              <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使用高频时钟对信号进行采样，</a:t>
            </a: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使用两个寄存器，分别保存当前时钟及上一个时钟的信号</a:t>
            </a:r>
            <a:endPar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85750" indent="-285750" latinLnBrk="0">
              <a:lnSpc>
                <a:spcPct val="150000"/>
              </a:lnSpc>
              <a:buFont typeface="Wingdings" panose="05000000000000000000" charset="0"/>
              <a:buChar char="p"/>
            </a:pPr>
            <a:r>
              <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对比两个时刻的值，判断</a:t>
            </a:r>
            <a:r>
              <a:rPr lang="en-US" altLang="zh-CN"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否存在 1-&gt;0 或者是 0-&gt;1 的变化</a:t>
            </a:r>
            <a:endParaRPr lang="zh-CN" altLang="en-US"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11" name="图片 10"/>
          <p:cNvPicPr>
            <a:picLocks noChangeAspect="1"/>
          </p:cNvPicPr>
          <p:nvPr/>
        </p:nvPicPr>
        <p:blipFill>
          <a:blip r:embed="rId2"/>
          <a:stretch>
            <a:fillRect/>
          </a:stretch>
        </p:blipFill>
        <p:spPr>
          <a:xfrm>
            <a:off x="6300470" y="991870"/>
            <a:ext cx="2672080" cy="306133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90" y="144145"/>
            <a:ext cx="3422650"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sym typeface="+mn-ea"/>
              </a:rPr>
              <a:t>按键消抖</a:t>
            </a:r>
            <a:endParaRPr lang="zh-CN" altLang="en-US" sz="2800" dirty="0">
              <a:solidFill>
                <a:srgbClr val="17406D"/>
              </a:solidFill>
              <a:latin typeface="微软雅黑" panose="020B0503020204020204" pitchFamily="34" charset="-122"/>
              <a:ea typeface="微软雅黑" panose="020B0503020204020204" pitchFamily="34" charset="-122"/>
              <a:sym typeface="+mn-ea"/>
            </a:endParaRPr>
          </a:p>
        </p:txBody>
      </p:sp>
      <p:sp>
        <p:nvSpPr>
          <p:cNvPr id="3" name="Rectangle 2"/>
          <p:cNvSpPr>
            <a:spLocks noChangeArrowheads="1"/>
          </p:cNvSpPr>
          <p:nvPr/>
        </p:nvSpPr>
        <p:spPr bwMode="auto">
          <a:xfrm>
            <a:off x="3276460" y="1680250"/>
            <a:ext cx="90011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US"/>
          </a:p>
        </p:txBody>
      </p:sp>
      <p:sp>
        <p:nvSpPr>
          <p:cNvPr id="6" name="文本框 5"/>
          <p:cNvSpPr txBox="1"/>
          <p:nvPr/>
        </p:nvSpPr>
        <p:spPr>
          <a:xfrm>
            <a:off x="288290" y="791845"/>
            <a:ext cx="8037195" cy="1014730"/>
          </a:xfrm>
          <a:prstGeom prst="rect">
            <a:avLst/>
          </a:prstGeom>
          <a:noFill/>
        </p:spPr>
        <p:txBody>
          <a:bodyPr wrap="square">
            <a:spAutoFit/>
          </a:bodyPr>
          <a:p>
            <a:pPr marL="342900"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按键开关是机械部件，会存在抖动产生干扰信号，导致计数不稳定</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延时消抖法，检测到信号变化之后延时5-15ms再进行一次采样</a:t>
            </a:r>
            <a:endParaRPr 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7" name="图片 6" descr="upload_251686902"/>
          <p:cNvPicPr>
            <a:picLocks noChangeAspect="1"/>
          </p:cNvPicPr>
          <p:nvPr/>
        </p:nvPicPr>
        <p:blipFill>
          <a:blip r:embed="rId2"/>
          <a:stretch>
            <a:fillRect/>
          </a:stretch>
        </p:blipFill>
        <p:spPr>
          <a:xfrm>
            <a:off x="1476375" y="1727835"/>
            <a:ext cx="4162425" cy="3080385"/>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10" y="143958"/>
            <a:ext cx="2124178" cy="52322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验收要求</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288290" y="720090"/>
            <a:ext cx="8093710" cy="2984500"/>
          </a:xfrm>
          <a:prstGeom prst="rect">
            <a:avLst/>
          </a:prstGeom>
          <a:noFill/>
        </p:spPr>
        <p:txBody>
          <a:bodyPr wrap="square">
            <a:spAutoFit/>
          </a:bodyPr>
          <a:lstStyle>
            <a:defPPr>
              <a:defRPr lang="zh-CN"/>
            </a:defPPr>
            <a:lvl1pPr>
              <a:defRPr sz="2000">
                <a:solidFill>
                  <a:srgbClr val="17406D"/>
                </a:solidFill>
                <a:latin typeface="Cambria Math" panose="02040503050406030204" pitchFamily="18" charset="0"/>
                <a:ea typeface="Cambria Math" panose="02040503050406030204" pitchFamily="18" charset="0"/>
                <a:cs typeface="Aharoni" panose="02010803020104030203" pitchFamily="2" charset="-79"/>
              </a:defRPr>
            </a:lvl1pPr>
          </a:lstStyle>
          <a:p>
            <a:pPr marL="342900" indent="-342900">
              <a:lnSpc>
                <a:spcPct val="200000"/>
              </a:lnSpc>
              <a:buFont typeface="Wingdings" panose="05000000000000000000" pitchFamily="2" charset="2"/>
              <a:buChar char="q"/>
            </a:pPr>
            <a:r>
              <a:rPr lang="zh-CN" altLang="en-US" dirty="0">
                <a:latin typeface="微软雅黑" panose="020B0503020204020204" pitchFamily="34" charset="-122"/>
                <a:ea typeface="微软雅黑" panose="020B0503020204020204" pitchFamily="34" charset="-122"/>
              </a:rPr>
              <a:t>课上检查</a:t>
            </a:r>
            <a:endParaRPr lang="zh-CN" altLang="en-US" dirty="0">
              <a:latin typeface="微软雅黑" panose="020B0503020204020204" pitchFamily="34" charset="-122"/>
              <a:ea typeface="微软雅黑" panose="020B0503020204020204" pitchFamily="34" charset="-122"/>
            </a:endParaRPr>
          </a:p>
          <a:p>
            <a:pPr marL="800100" lvl="2" indent="-342900" algn="l">
              <a:lnSpc>
                <a:spcPct val="200000"/>
              </a:lnSpc>
              <a:buClrTx/>
              <a:buSzTx/>
              <a:buFont typeface="Wingdings" panose="05000000000000000000" pitchFamily="2" charset="2"/>
              <a:buChar char="q"/>
            </a:pPr>
            <a:r>
              <a:rPr lang="zh-CN" altLang="en-US" sz="1800" dirty="0">
                <a:solidFill>
                  <a:srgbClr val="17406D"/>
                </a:solidFill>
                <a:latin typeface="微软雅黑" panose="020B0503020204020204" pitchFamily="34" charset="-122"/>
                <a:ea typeface="微软雅黑" panose="020B0503020204020204" pitchFamily="34" charset="-122"/>
                <a:cs typeface="Aharoni" panose="02010803020104030203" pitchFamily="2" charset="-79"/>
                <a:sym typeface="+mn-ea"/>
              </a:rPr>
              <a:t>数码管控制器上板检查</a:t>
            </a:r>
            <a:endParaRPr lang="zh-CN" altLang="en-US" sz="1800" dirty="0">
              <a:solidFill>
                <a:srgbClr val="17406D"/>
              </a:solidFill>
              <a:latin typeface="微软雅黑" panose="020B0503020204020204" pitchFamily="34" charset="-122"/>
              <a:ea typeface="微软雅黑" panose="020B0503020204020204" pitchFamily="34" charset="-122"/>
              <a:cs typeface="Aharoni" panose="02010803020104030203" pitchFamily="2" charset="-79"/>
              <a:sym typeface="+mn-ea"/>
            </a:endParaRPr>
          </a:p>
          <a:p>
            <a:pPr marL="342900" indent="-342900">
              <a:lnSpc>
                <a:spcPct val="200000"/>
              </a:lnSpc>
              <a:buFont typeface="Wingdings" panose="05000000000000000000" pitchFamily="2" charset="2"/>
              <a:buChar char="q"/>
            </a:pPr>
            <a:r>
              <a:rPr lang="zh-CN" dirty="0">
                <a:latin typeface="微软雅黑" panose="020B0503020204020204" pitchFamily="34" charset="-122"/>
                <a:ea typeface="微软雅黑" panose="020B0503020204020204" pitchFamily="34" charset="-122"/>
              </a:rPr>
              <a:t>课后提交</a:t>
            </a:r>
            <a:endParaRPr dirty="0">
              <a:latin typeface="微软雅黑" panose="020B0503020204020204" pitchFamily="34" charset="-122"/>
              <a:ea typeface="微软雅黑" panose="020B0503020204020204" pitchFamily="34" charset="-122"/>
            </a:endParaRPr>
          </a:p>
          <a:p>
            <a:pPr marL="800100" lvl="2" indent="-342900" algn="l">
              <a:lnSpc>
                <a:spcPct val="200000"/>
              </a:lnSpc>
              <a:buClrTx/>
              <a:buSzTx/>
              <a:buFont typeface="Wingdings" panose="05000000000000000000" pitchFamily="2" charset="2"/>
              <a:buChar char="q"/>
            </a:pPr>
            <a:r>
              <a:rPr lang="zh-CN" altLang="en-US" sz="1800" dirty="0">
                <a:solidFill>
                  <a:srgbClr val="17406D"/>
                </a:solidFill>
                <a:latin typeface="微软雅黑" panose="020B0503020204020204" pitchFamily="34" charset="-122"/>
                <a:ea typeface="微软雅黑" panose="020B0503020204020204" pitchFamily="34" charset="-122"/>
                <a:cs typeface="Aharoni" panose="02010803020104030203" pitchFamily="2" charset="-79"/>
                <a:sym typeface="+mn-ea"/>
              </a:rPr>
              <a:t>数码管控制器仿真波形分析、代码、RTL Analysis schematic截图提交，Synthesis schematic不做要求。</a:t>
            </a:r>
            <a:endParaRPr lang="zh-CN" altLang="en-US" sz="1800" dirty="0">
              <a:solidFill>
                <a:srgbClr val="17406D"/>
              </a:solidFill>
              <a:latin typeface="微软雅黑" panose="020B0503020204020204" pitchFamily="34" charset="-122"/>
              <a:ea typeface="微软雅黑" panose="020B0503020204020204" pitchFamily="34" charset="-122"/>
              <a:cs typeface="Aharoni" panose="02010803020104030203" pitchFamily="2" charset="-79"/>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10" y="143958"/>
            <a:ext cx="2124178"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仿真说明</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3" name="Rectangle 2"/>
          <p:cNvSpPr>
            <a:spLocks noChangeArrowheads="1"/>
          </p:cNvSpPr>
          <p:nvPr/>
        </p:nvSpPr>
        <p:spPr bwMode="auto">
          <a:xfrm>
            <a:off x="3276460" y="1680250"/>
            <a:ext cx="90011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US"/>
          </a:p>
        </p:txBody>
      </p:sp>
      <p:sp>
        <p:nvSpPr>
          <p:cNvPr id="9" name="文本框 8"/>
          <p:cNvSpPr txBox="1"/>
          <p:nvPr/>
        </p:nvSpPr>
        <p:spPr>
          <a:xfrm>
            <a:off x="288290" y="878205"/>
            <a:ext cx="8314690" cy="2861310"/>
          </a:xfrm>
          <a:prstGeom prst="rect">
            <a:avLst/>
          </a:prstGeom>
          <a:noFill/>
        </p:spPr>
        <p:txBody>
          <a:bodyPr wrap="square">
            <a:spAutoFit/>
          </a:bodyPr>
          <a:lstStyle>
            <a:defPPr>
              <a:defRPr lang="zh-CN"/>
            </a:defPPr>
            <a:lvl1pPr>
              <a:defRPr sz="2000">
                <a:solidFill>
                  <a:srgbClr val="17406D"/>
                </a:solidFill>
                <a:latin typeface="Cambria Math" panose="02040503050406030204" pitchFamily="18" charset="0"/>
                <a:ea typeface="Cambria Math" panose="02040503050406030204" pitchFamily="18" charset="0"/>
                <a:cs typeface="Aharoni" panose="02010803020104030203" pitchFamily="2" charset="-79"/>
              </a:defRPr>
            </a:lvl1pPr>
          </a:lstStyle>
          <a:p>
            <a:pPr marL="342900" indent="-342900" algn="l">
              <a:lnSpc>
                <a:spcPct val="150000"/>
              </a:lnSpc>
              <a:buClrTx/>
              <a:buSzTx/>
              <a:buFont typeface="Wingdings" panose="05000000000000000000" pitchFamily="2" charset="2"/>
              <a:buChar char="q"/>
            </a:pPr>
            <a:r>
              <a:rPr dirty="0">
                <a:latin typeface="微软雅黑" panose="020B0503020204020204" pitchFamily="34" charset="-122"/>
                <a:ea typeface="微软雅黑" panose="020B0503020204020204" pitchFamily="34" charset="-122"/>
                <a:cs typeface="微软雅黑" panose="020B0503020204020204" pitchFamily="34" charset="-122"/>
                <a:sym typeface="+mn-ea"/>
              </a:rPr>
              <a:t>为缩短仿真时间，将数码管位选信号由2ms改为5个时钟周期。</a:t>
            </a:r>
            <a:endParaRPr lang="zh-CN" altLang="en-US" dirty="0">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gn="l">
              <a:lnSpc>
                <a:spcPct val="150000"/>
              </a:lnSpc>
              <a:buClrTx/>
              <a:buSzTx/>
              <a:buFont typeface="Wingdings" panose="05000000000000000000" pitchFamily="2" charset="2"/>
              <a:buChar char="q"/>
            </a:pPr>
            <a:r>
              <a:rPr lang="zh-CN" altLang="en-US" dirty="0">
                <a:latin typeface="微软雅黑" panose="020B0503020204020204" pitchFamily="34" charset="-122"/>
                <a:ea typeface="微软雅黑" panose="020B0503020204020204" pitchFamily="34" charset="-122"/>
                <a:cs typeface="微软雅黑" panose="020B0503020204020204" pitchFamily="34" charset="-122"/>
              </a:rPr>
              <a:t>仿真分析要求</a:t>
            </a:r>
            <a:endParaRPr lang="zh-CN" altLang="en-US" dirty="0">
              <a:latin typeface="微软雅黑" panose="020B0503020204020204" pitchFamily="34" charset="-122"/>
              <a:ea typeface="微软雅黑" panose="020B0503020204020204" pitchFamily="34" charset="-122"/>
              <a:cs typeface="微软雅黑" panose="020B0503020204020204" pitchFamily="34" charset="-122"/>
            </a:endParaRPr>
          </a:p>
          <a:p>
            <a:pPr marL="800100" lvl="2" indent="-342900" algn="l">
              <a:lnSpc>
                <a:spcPct val="150000"/>
              </a:lnSpc>
              <a:buClrTx/>
              <a:buSzTx/>
              <a:buFont typeface="Wingdings" panose="05000000000000000000" pitchFamily="2" charset="2"/>
              <a:buChar char="q"/>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数码管轮询工作，体现一轮8个数据使能信号和段选信号的变化，可参照指导书中的时序图</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800100" lvl="2" indent="-342900" algn="l">
              <a:lnSpc>
                <a:spcPct val="150000"/>
              </a:lnSpc>
              <a:buClrTx/>
              <a:buSzTx/>
              <a:buFont typeface="Wingdings" panose="05000000000000000000" pitchFamily="2" charset="2"/>
              <a:buChar char="q"/>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消抖，模拟一个带有抖动的按键波形输入，分析输出</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800100" lvl="2" indent="-342900" algn="l">
              <a:lnSpc>
                <a:spcPct val="150000"/>
              </a:lnSpc>
              <a:buClrTx/>
              <a:buSzTx/>
              <a:buFont typeface="Wingdings" panose="05000000000000000000" pitchFamily="2" charset="2"/>
              <a:buChar char="q"/>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边沿检测和计数分析，只需体现2个边沿计数即可</a:t>
            </a:r>
            <a:endParaRPr lang="zh-CN" altLang="en-US"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10" y="143958"/>
            <a:ext cx="2124178"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提交要求</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3" name="Rectangle 2"/>
          <p:cNvSpPr>
            <a:spLocks noChangeArrowheads="1"/>
          </p:cNvSpPr>
          <p:nvPr/>
        </p:nvSpPr>
        <p:spPr bwMode="auto">
          <a:xfrm>
            <a:off x="3276460" y="1680250"/>
            <a:ext cx="90011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US"/>
          </a:p>
        </p:txBody>
      </p:sp>
      <p:sp>
        <p:nvSpPr>
          <p:cNvPr id="9" name="文本框 8"/>
          <p:cNvSpPr txBox="1"/>
          <p:nvPr/>
        </p:nvSpPr>
        <p:spPr>
          <a:xfrm>
            <a:off x="288210" y="864018"/>
            <a:ext cx="7020586" cy="1938020"/>
          </a:xfrm>
          <a:prstGeom prst="rect">
            <a:avLst/>
          </a:prstGeom>
          <a:noFill/>
        </p:spPr>
        <p:txBody>
          <a:bodyPr wrap="square">
            <a:spAutoFit/>
          </a:bodyPr>
          <a:lstStyle>
            <a:defPPr>
              <a:defRPr lang="zh-CN"/>
            </a:defPPr>
            <a:lvl1pPr>
              <a:defRPr sz="2000">
                <a:solidFill>
                  <a:srgbClr val="17406D"/>
                </a:solidFill>
                <a:latin typeface="Cambria Math" panose="02040503050406030204" pitchFamily="18" charset="0"/>
                <a:ea typeface="Cambria Math" panose="02040503050406030204" pitchFamily="18" charset="0"/>
                <a:cs typeface="Aharoni" panose="02010803020104030203" pitchFamily="2" charset="-79"/>
              </a:defRPr>
            </a:lvl1pPr>
          </a:lstStyle>
          <a:p>
            <a:pPr marL="342900" indent="-342900">
              <a:lnSpc>
                <a:spcPct val="200000"/>
              </a:lnSpc>
              <a:buFont typeface="Wingdings" panose="05000000000000000000" pitchFamily="2" charset="2"/>
              <a:buChar char="q"/>
            </a:pPr>
            <a:r>
              <a:rPr lang="zh-CN" altLang="en-US"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提交时间：见作业提交系统</a:t>
            </a:r>
            <a:endParaRPr lang="en-US" altLang="zh-CN"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buFont typeface="Wingdings" panose="05000000000000000000" pitchFamily="2" charset="2"/>
              <a:buChar char="q"/>
            </a:pPr>
            <a:r>
              <a:rPr lang="zh-CN" altLang="en-US"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提交格式：学号</a:t>
            </a:r>
            <a:r>
              <a:rPr lang="en-US" altLang="zh-CN"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_</a:t>
            </a:r>
            <a:r>
              <a:rPr lang="zh-CN" altLang="en-US"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姓名</a:t>
            </a:r>
            <a:r>
              <a:rPr lang="en-US" altLang="zh-CN"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.zip</a:t>
            </a:r>
            <a:endParaRPr lang="en-US" altLang="zh-CN"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nSpc>
                <a:spcPct val="200000"/>
              </a:lnSpc>
              <a:buFont typeface="Wingdings" panose="05000000000000000000" pitchFamily="2" charset="2"/>
              <a:buChar char="q"/>
            </a:pPr>
            <a:r>
              <a:rPr lang="zh-CN" altLang="en-US"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注意：如有出现雷同，雷同者均不得分！</a:t>
            </a:r>
            <a:endParaRPr lang="zh-CN" altLang="en-US" b="1"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直接连接符 20"/>
          <p:cNvCxnSpPr/>
          <p:nvPr/>
        </p:nvCxnSpPr>
        <p:spPr>
          <a:xfrm flipV="1">
            <a:off x="7308796" y="3429780"/>
            <a:ext cx="1610533" cy="1610533"/>
          </a:xfrm>
          <a:prstGeom prst="line">
            <a:avLst/>
          </a:prstGeom>
          <a:noFill/>
          <a:ln w="63500" cap="rnd" cmpd="sng" algn="ctr">
            <a:gradFill>
              <a:gsLst>
                <a:gs pos="0">
                  <a:srgbClr val="17406D">
                    <a:alpha val="0"/>
                  </a:srgbClr>
                </a:gs>
                <a:gs pos="50000">
                  <a:srgbClr val="17406D"/>
                </a:gs>
              </a:gsLst>
              <a:lin ang="5400000" scaled="1"/>
            </a:gradFill>
            <a:prstDash val="solid"/>
            <a:miter lim="800000"/>
          </a:ln>
          <a:effectLst/>
        </p:spPr>
      </p:cxnSp>
      <p:cxnSp>
        <p:nvCxnSpPr>
          <p:cNvPr id="22" name="直接连接符 21"/>
          <p:cNvCxnSpPr/>
          <p:nvPr/>
        </p:nvCxnSpPr>
        <p:spPr>
          <a:xfrm flipV="1">
            <a:off x="6876760" y="3322015"/>
            <a:ext cx="1651665" cy="1651664"/>
          </a:xfrm>
          <a:prstGeom prst="line">
            <a:avLst/>
          </a:prstGeom>
          <a:noFill/>
          <a:ln w="50800" cap="rnd" cmpd="sng" algn="ctr">
            <a:gradFill>
              <a:gsLst>
                <a:gs pos="8000">
                  <a:srgbClr val="C00000">
                    <a:alpha val="0"/>
                  </a:srgbClr>
                </a:gs>
                <a:gs pos="100000">
                  <a:srgbClr val="C00000"/>
                </a:gs>
              </a:gsLst>
              <a:lin ang="5400000" scaled="1"/>
            </a:gradFill>
            <a:prstDash val="solid"/>
            <a:miter lim="800000"/>
          </a:ln>
          <a:effectLst/>
        </p:spPr>
      </p:cxnSp>
      <p:cxnSp>
        <p:nvCxnSpPr>
          <p:cNvPr id="23" name="直接连接符 22"/>
          <p:cNvCxnSpPr/>
          <p:nvPr/>
        </p:nvCxnSpPr>
        <p:spPr>
          <a:xfrm flipV="1">
            <a:off x="7596820" y="2592162"/>
            <a:ext cx="1368114" cy="1368115"/>
          </a:xfrm>
          <a:prstGeom prst="line">
            <a:avLst/>
          </a:prstGeom>
          <a:noFill/>
          <a:ln w="38100" cap="rnd" cmpd="sng" algn="ctr">
            <a:gradFill>
              <a:gsLst>
                <a:gs pos="0">
                  <a:srgbClr val="17406D">
                    <a:alpha val="0"/>
                  </a:srgbClr>
                </a:gs>
                <a:gs pos="50000">
                  <a:srgbClr val="17406D"/>
                </a:gs>
              </a:gsLst>
              <a:lin ang="5400000" scaled="1"/>
            </a:gradFill>
            <a:prstDash val="solid"/>
            <a:miter lim="800000"/>
          </a:ln>
          <a:effectLst/>
        </p:spPr>
      </p:cxn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07178" y="4392312"/>
            <a:ext cx="2873085" cy="320828"/>
          </a:xfrm>
          <a:prstGeom prst="rect">
            <a:avLst/>
          </a:prstGeom>
        </p:spPr>
      </p:pic>
      <p:sp>
        <p:nvSpPr>
          <p:cNvPr id="7" name="文本框 7"/>
          <p:cNvSpPr txBox="1"/>
          <p:nvPr/>
        </p:nvSpPr>
        <p:spPr>
          <a:xfrm>
            <a:off x="2599558" y="1944108"/>
            <a:ext cx="3888324" cy="645160"/>
          </a:xfrm>
          <a:prstGeom prst="rect">
            <a:avLst/>
          </a:prstGeom>
          <a:noFill/>
        </p:spPr>
        <p:txBody>
          <a:bodyPr wrap="square" rtlCol="0">
            <a:spAutoFit/>
          </a:bodyPr>
          <a:lstStyle/>
          <a:p>
            <a:pPr algn="ctr">
              <a:lnSpc>
                <a:spcPct val="150000"/>
              </a:lnSpc>
            </a:pPr>
            <a:r>
              <a:rPr lang="zh-CN" altLang="en-US" sz="2400" b="1" dirty="0">
                <a:solidFill>
                  <a:srgbClr val="17406D"/>
                </a:solidFill>
                <a:latin typeface="微软雅黑" panose="020B0503020204020204" pitchFamily="34" charset="-122"/>
                <a:ea typeface="微软雅黑" panose="020B0503020204020204" pitchFamily="34" charset="-122"/>
                <a:cs typeface="Aharoni" panose="02010803020104030203" pitchFamily="2" charset="-79"/>
              </a:rPr>
              <a:t>开始实验</a:t>
            </a:r>
            <a:endParaRPr lang="en-US" altLang="zh-CN" sz="2400" b="1" dirty="0">
              <a:solidFill>
                <a:srgbClr val="17406D"/>
              </a:solidFill>
              <a:latin typeface="微软雅黑" panose="020B0503020204020204" pitchFamily="34" charset="-122"/>
              <a:ea typeface="微软雅黑" panose="020B0503020204020204" pitchFamily="34" charset="-122"/>
              <a:cs typeface="Aharoni" panose="02010803020104030203" pitchFamily="2" charset="-79"/>
            </a:endParaRPr>
          </a:p>
        </p:txBody>
      </p:sp>
    </p:spTree>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295651"/>
            <a:ext cx="1968668" cy="219834"/>
          </a:xfrm>
          <a:prstGeom prst="rect">
            <a:avLst/>
          </a:prstGeom>
        </p:spPr>
      </p:pic>
      <p:cxnSp>
        <p:nvCxnSpPr>
          <p:cNvPr id="17" name="直接连接符 16"/>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sp>
        <p:nvSpPr>
          <p:cNvPr id="22" name="TextBox 10"/>
          <p:cNvSpPr txBox="1"/>
          <p:nvPr/>
        </p:nvSpPr>
        <p:spPr>
          <a:xfrm>
            <a:off x="288210" y="143958"/>
            <a:ext cx="2124178" cy="52322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实验目的</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23" name="文本框 10"/>
          <p:cNvSpPr txBox="1"/>
          <p:nvPr/>
        </p:nvSpPr>
        <p:spPr>
          <a:xfrm>
            <a:off x="484288" y="924454"/>
            <a:ext cx="8280690" cy="2553335"/>
          </a:xfrm>
          <a:prstGeom prst="rect">
            <a:avLst/>
          </a:prstGeom>
          <a:noFill/>
        </p:spPr>
        <p:txBody>
          <a:bodyPr wrap="square" rtlCol="0">
            <a:spAutoFit/>
          </a:bodyPr>
          <a:lstStyle/>
          <a:p>
            <a:pPr marL="342900" indent="-342900" algn="l">
              <a:lnSpc>
                <a:spcPct val="200000"/>
              </a:lnSpc>
              <a:buClrTx/>
              <a:buSzTx/>
              <a:buFont typeface="Wingdings" panose="05000000000000000000" pitchFamily="2" charset="2"/>
              <a:buChar char="q"/>
            </a:pPr>
            <a:r>
              <a:rPr lang="zh-CN" altLang="en-US" sz="2000" dirty="0">
                <a:solidFill>
                  <a:srgbClr val="17406D"/>
                </a:solidFill>
                <a:latin typeface="微软雅黑" panose="020B0503020204020204" pitchFamily="34" charset="-122"/>
                <a:ea typeface="微软雅黑" panose="020B0503020204020204" pitchFamily="34" charset="-122"/>
                <a:cs typeface="Aharoni" panose="02010803020104030203" pitchFamily="2" charset="-79"/>
              </a:rPr>
              <a:t>掌握控制七</a:t>
            </a:r>
            <a:r>
              <a:rPr lang="zh-CN" altLang="en-US" sz="2000" dirty="0">
                <a:solidFill>
                  <a:srgbClr val="17406D"/>
                </a:solidFill>
                <a:latin typeface="微软雅黑" panose="020B0503020204020204" pitchFamily="34" charset="-122"/>
                <a:ea typeface="微软雅黑" panose="020B0503020204020204" pitchFamily="34" charset="-122"/>
                <a:cs typeface="Aharoni" panose="02010803020104030203" pitchFamily="2" charset="-79"/>
                <a:sym typeface="+mn-ea"/>
              </a:rPr>
              <a:t>段数码管显示的方法；</a:t>
            </a:r>
            <a:endParaRPr lang="zh-CN" altLang="en-US" sz="2000" dirty="0">
              <a:solidFill>
                <a:srgbClr val="17406D"/>
              </a:solidFill>
              <a:latin typeface="微软雅黑" panose="020B0503020204020204" pitchFamily="34" charset="-122"/>
              <a:ea typeface="微软雅黑" panose="020B0503020204020204" pitchFamily="34" charset="-122"/>
              <a:cs typeface="Aharoni" panose="02010803020104030203" pitchFamily="2" charset="-79"/>
            </a:endParaRPr>
          </a:p>
          <a:p>
            <a:pPr marL="342900" indent="-342900" algn="l">
              <a:lnSpc>
                <a:spcPct val="200000"/>
              </a:lnSpc>
              <a:buClrTx/>
              <a:buSzTx/>
              <a:buFont typeface="Wingdings" panose="05000000000000000000" pitchFamily="2" charset="2"/>
              <a:buChar char="q"/>
            </a:pPr>
            <a:r>
              <a:rPr lang="zh-CN" altLang="en-US" sz="2000" dirty="0">
                <a:solidFill>
                  <a:srgbClr val="17406D"/>
                </a:solidFill>
                <a:latin typeface="微软雅黑" panose="020B0503020204020204" pitchFamily="34" charset="-122"/>
                <a:ea typeface="微软雅黑" panose="020B0503020204020204" pitchFamily="34" charset="-122"/>
                <a:cs typeface="Aharoni" panose="02010803020104030203" pitchFamily="2" charset="-79"/>
                <a:sym typeface="+mn-ea"/>
              </a:rPr>
              <a:t>深化对计数器架构时序电路的理解；</a:t>
            </a:r>
            <a:endParaRPr lang="zh-CN" altLang="en-US" sz="2000" dirty="0">
              <a:solidFill>
                <a:srgbClr val="17406D"/>
              </a:solidFill>
              <a:latin typeface="微软雅黑" panose="020B0503020204020204" pitchFamily="34" charset="-122"/>
              <a:ea typeface="微软雅黑" panose="020B0503020204020204" pitchFamily="34" charset="-122"/>
              <a:cs typeface="Aharoni" panose="02010803020104030203" pitchFamily="2" charset="-79"/>
            </a:endParaRPr>
          </a:p>
          <a:p>
            <a:pPr marL="342900" indent="-342900" algn="l">
              <a:lnSpc>
                <a:spcPct val="200000"/>
              </a:lnSpc>
              <a:buClrTx/>
              <a:buSzTx/>
              <a:buFont typeface="Wingdings" panose="05000000000000000000" pitchFamily="2" charset="2"/>
              <a:buChar char="q"/>
            </a:pPr>
            <a:r>
              <a:rPr lang="zh-CN" altLang="en-US" sz="2000" dirty="0">
                <a:solidFill>
                  <a:srgbClr val="17406D"/>
                </a:solidFill>
                <a:latin typeface="微软雅黑" panose="020B0503020204020204" pitchFamily="34" charset="-122"/>
                <a:ea typeface="微软雅黑" panose="020B0503020204020204" pitchFamily="34" charset="-122"/>
                <a:cs typeface="Aharoni" panose="02010803020104030203" pitchFamily="2" charset="-79"/>
                <a:sym typeface="+mn-ea"/>
              </a:rPr>
              <a:t>了解层次化设计方法；</a:t>
            </a:r>
            <a:endParaRPr lang="zh-CN" altLang="en-US" sz="2000" dirty="0">
              <a:solidFill>
                <a:srgbClr val="17406D"/>
              </a:solidFill>
              <a:latin typeface="微软雅黑" panose="020B0503020204020204" pitchFamily="34" charset="-122"/>
              <a:ea typeface="微软雅黑" panose="020B0503020204020204" pitchFamily="34" charset="-122"/>
              <a:cs typeface="Aharoni" panose="02010803020104030203" pitchFamily="2" charset="-79"/>
            </a:endParaRPr>
          </a:p>
          <a:p>
            <a:pPr marL="342900" indent="-342900" algn="l">
              <a:lnSpc>
                <a:spcPct val="200000"/>
              </a:lnSpc>
              <a:buClrTx/>
              <a:buSzTx/>
              <a:buFont typeface="Wingdings" panose="05000000000000000000" pitchFamily="2" charset="2"/>
              <a:buChar char="q"/>
            </a:pPr>
            <a:r>
              <a:rPr lang="zh-CN" altLang="en-US" sz="2000" dirty="0">
                <a:solidFill>
                  <a:srgbClr val="17406D"/>
                </a:solidFill>
                <a:latin typeface="微软雅黑" panose="020B0503020204020204" pitchFamily="34" charset="-122"/>
                <a:ea typeface="微软雅黑" panose="020B0503020204020204" pitchFamily="34" charset="-122"/>
                <a:cs typeface="Aharoni" panose="02010803020104030203" pitchFamily="2" charset="-79"/>
                <a:sym typeface="+mn-ea"/>
              </a:rPr>
              <a:t>熟悉较复杂时序电路的开发与调试，锻炼数字电路分析能力。</a:t>
            </a:r>
            <a:endParaRPr lang="zh-CN" altLang="en-US" sz="2000" dirty="0">
              <a:solidFill>
                <a:srgbClr val="17406D"/>
              </a:solidFill>
              <a:latin typeface="微软雅黑" panose="020B0503020204020204" pitchFamily="34" charset="-122"/>
              <a:ea typeface="微软雅黑" panose="020B0503020204020204" pitchFamily="34" charset="-122"/>
              <a:cs typeface="Aharoni" panose="02010803020104030203" pitchFamily="2" charset="-79"/>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9" name="TextBox 10"/>
          <p:cNvSpPr txBox="1"/>
          <p:nvPr/>
        </p:nvSpPr>
        <p:spPr>
          <a:xfrm>
            <a:off x="288210" y="143958"/>
            <a:ext cx="2124178"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实验内容</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10" name="文本框 10"/>
          <p:cNvSpPr txBox="1"/>
          <p:nvPr/>
        </p:nvSpPr>
        <p:spPr>
          <a:xfrm>
            <a:off x="333215" y="808442"/>
            <a:ext cx="8334694" cy="1599565"/>
          </a:xfrm>
          <a:prstGeom prst="rect">
            <a:avLst/>
          </a:prstGeom>
          <a:noFill/>
        </p:spPr>
        <p:txBody>
          <a:bodyPr wrap="square" rtlCol="0">
            <a:spAutoFit/>
          </a:bodyPr>
          <a:lstStyle/>
          <a:p>
            <a:pPr>
              <a:lnSpc>
                <a:spcPct val="150000"/>
              </a:lnSpc>
            </a:pPr>
            <a:r>
              <a:rPr lang="zh-CN" altLang="en-US" sz="2000" dirty="0">
                <a:solidFill>
                  <a:srgbClr val="17406D"/>
                </a:solidFill>
                <a:latin typeface="楷体" panose="02010609060101010101" pitchFamily="49" charset="-122"/>
                <a:ea typeface="楷体" panose="02010609060101010101" pitchFamily="49" charset="-122"/>
                <a:cs typeface="Aharoni" panose="02010803020104030203" pitchFamily="2" charset="-79"/>
              </a:rPr>
              <a:t>    </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设计数码管控制器，能够控制</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8</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个数码管（</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DK7-DK0</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）同时稳定地显示数字。</a:t>
            </a:r>
            <a:endPar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endParaRPr sz="18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2" name="表格 1"/>
          <p:cNvGraphicFramePr/>
          <p:nvPr>
            <p:custDataLst>
              <p:tags r:id="rId2"/>
            </p:custDataLst>
          </p:nvPr>
        </p:nvGraphicFramePr>
        <p:xfrm>
          <a:off x="1163320" y="3599815"/>
          <a:ext cx="5266690" cy="914400"/>
        </p:xfrm>
        <a:graphic>
          <a:graphicData uri="http://schemas.openxmlformats.org/drawingml/2006/table">
            <a:tbl>
              <a:tblPr firstRow="1" bandRow="1">
                <a:tableStyleId>{5C22544A-7EE6-4342-B048-85BDC9FD1C3A}</a:tableStyleId>
              </a:tblPr>
              <a:tblGrid>
                <a:gridCol w="1173480"/>
                <a:gridCol w="1484630"/>
                <a:gridCol w="1223010"/>
                <a:gridCol w="1385570"/>
              </a:tblGrid>
              <a:tr h="411480">
                <a:tc>
                  <a:txBody>
                    <a:bodyPr/>
                    <a:p>
                      <a:pPr marL="66675" algn="ctr">
                        <a:lnSpc>
                          <a:spcPct val="150000"/>
                        </a:lnSpc>
                        <a:spcBef>
                          <a:spcPts val="100"/>
                        </a:spcBef>
                        <a:spcAft>
                          <a:spcPts val="0"/>
                        </a:spcAft>
                      </a:pPr>
                      <a:r>
                        <a:rPr lang="en-US" sz="2000" dirty="0">
                          <a:effectLst/>
                        </a:rPr>
                        <a:t>DK[7:6]</a:t>
                      </a:r>
                      <a:endParaRPr lang="en-US" sz="2000" dirty="0">
                        <a:effectLst/>
                        <a:latin typeface="Times New Roman" panose="02020603050405020304" pitchFamily="18" charset="0"/>
                        <a:ea typeface="Times New Roman" panose="02020603050405020304" pitchFamily="18" charset="0"/>
                      </a:endParaRPr>
                    </a:p>
                  </a:txBody>
                  <a:tcPr marL="0" marR="0" marT="0" marB="0" anchor="ctr"/>
                </a:tc>
                <a:tc>
                  <a:txBody>
                    <a:bodyPr/>
                    <a:p>
                      <a:pPr marL="66675" algn="ctr">
                        <a:lnSpc>
                          <a:spcPct val="150000"/>
                        </a:lnSpc>
                        <a:spcBef>
                          <a:spcPts val="100"/>
                        </a:spcBef>
                        <a:spcAft>
                          <a:spcPts val="0"/>
                        </a:spcAft>
                      </a:pPr>
                      <a:r>
                        <a:rPr lang="en-US" sz="2000">
                          <a:effectLst/>
                        </a:rPr>
                        <a:t>DK[5:4]</a:t>
                      </a:r>
                      <a:endParaRPr lang="en-US" sz="2000">
                        <a:effectLst/>
                        <a:latin typeface="Times New Roman" panose="02020603050405020304" pitchFamily="18" charset="0"/>
                        <a:ea typeface="Times New Roman" panose="02020603050405020304" pitchFamily="18" charset="0"/>
                      </a:endParaRPr>
                    </a:p>
                  </a:txBody>
                  <a:tcPr marL="0" marR="0" marT="0" marB="0" anchor="ctr"/>
                </a:tc>
                <a:tc>
                  <a:txBody>
                    <a:bodyPr/>
                    <a:p>
                      <a:pPr marL="66675" algn="ctr">
                        <a:lnSpc>
                          <a:spcPct val="150000"/>
                        </a:lnSpc>
                        <a:spcBef>
                          <a:spcPts val="100"/>
                        </a:spcBef>
                        <a:spcAft>
                          <a:spcPts val="0"/>
                        </a:spcAft>
                      </a:pPr>
                      <a:r>
                        <a:rPr lang="en-US" sz="2000" dirty="0">
                          <a:effectLst/>
                        </a:rPr>
                        <a:t>DK[3:2]</a:t>
                      </a:r>
                      <a:endParaRPr lang="en-US" sz="2000" dirty="0">
                        <a:effectLst/>
                        <a:latin typeface="Times New Roman" panose="02020603050405020304" pitchFamily="18" charset="0"/>
                        <a:ea typeface="Times New Roman" panose="02020603050405020304" pitchFamily="18" charset="0"/>
                      </a:endParaRPr>
                    </a:p>
                  </a:txBody>
                  <a:tcPr marL="0" marR="0" marT="0" marB="0" anchor="ctr"/>
                </a:tc>
                <a:tc>
                  <a:txBody>
                    <a:bodyPr/>
                    <a:p>
                      <a:pPr marL="66675" algn="ctr">
                        <a:lnSpc>
                          <a:spcPct val="150000"/>
                        </a:lnSpc>
                        <a:spcBef>
                          <a:spcPts val="100"/>
                        </a:spcBef>
                        <a:spcAft>
                          <a:spcPts val="0"/>
                        </a:spcAft>
                      </a:pPr>
                      <a:r>
                        <a:rPr lang="en-US" sz="2000">
                          <a:effectLst/>
                        </a:rPr>
                        <a:t>DK[1:0]</a:t>
                      </a:r>
                      <a:endParaRPr lang="en-US" sz="2000">
                        <a:effectLst/>
                        <a:latin typeface="Times New Roman" panose="02020603050405020304" pitchFamily="18" charset="0"/>
                        <a:ea typeface="Times New Roman" panose="02020603050405020304" pitchFamily="18" charset="0"/>
                      </a:endParaRPr>
                    </a:p>
                  </a:txBody>
                  <a:tcPr marL="0" marR="0" marT="0" marB="0" anchor="ctr"/>
                </a:tc>
              </a:tr>
              <a:tr h="411480">
                <a:tc>
                  <a:txBody>
                    <a:bodyPr/>
                    <a:p>
                      <a:pPr marL="66675" algn="ctr" defTabSz="914400" rtl="0" eaLnBrk="1" latinLnBrk="0" hangingPunct="1">
                        <a:lnSpc>
                          <a:spcPct val="150000"/>
                        </a:lnSpc>
                        <a:spcBef>
                          <a:spcPts val="285"/>
                        </a:spcBef>
                        <a:spcAft>
                          <a:spcPts val="0"/>
                        </a:spcAft>
                      </a:pPr>
                      <a:r>
                        <a:rPr lang="zh-CN" sz="2000" b="0" kern="1200" dirty="0">
                          <a:solidFill>
                            <a:schemeClr val="dk1"/>
                          </a:solidFill>
                          <a:effectLst/>
                          <a:latin typeface="+mn-lt"/>
                          <a:ea typeface="+mn-ea"/>
                          <a:cs typeface="+mn-cs"/>
                        </a:rPr>
                        <a:t>班级</a:t>
                      </a:r>
                      <a:endParaRPr lang="zh-CN" sz="2000" b="0" kern="1200" dirty="0">
                        <a:solidFill>
                          <a:schemeClr val="dk1"/>
                        </a:solidFill>
                        <a:effectLst/>
                        <a:latin typeface="+mn-lt"/>
                        <a:ea typeface="+mn-ea"/>
                        <a:cs typeface="+mn-cs"/>
                      </a:endParaRPr>
                    </a:p>
                  </a:txBody>
                  <a:tcPr marL="0" marR="0" marT="0" marB="0" anchor="ctr"/>
                </a:tc>
                <a:tc>
                  <a:txBody>
                    <a:bodyPr/>
                    <a:p>
                      <a:pPr marL="66675" algn="ctr">
                        <a:lnSpc>
                          <a:spcPct val="150000"/>
                        </a:lnSpc>
                        <a:spcBef>
                          <a:spcPts val="285"/>
                        </a:spcBef>
                        <a:spcAft>
                          <a:spcPts val="0"/>
                        </a:spcAft>
                      </a:pPr>
                      <a:r>
                        <a:rPr lang="zh-CN" sz="2000" b="0" dirty="0">
                          <a:effectLst/>
                          <a:latin typeface="Times New Roman" panose="02020603050405020304" pitchFamily="18" charset="0"/>
                          <a:ea typeface="Times New Roman" panose="02020603050405020304" pitchFamily="18" charset="0"/>
                        </a:rPr>
                        <a:t>学号后两位</a:t>
                      </a:r>
                      <a:endParaRPr lang="zh-CN" sz="2000" b="0" dirty="0">
                        <a:effectLst/>
                        <a:latin typeface="Times New Roman" panose="02020603050405020304" pitchFamily="18" charset="0"/>
                        <a:ea typeface="Times New Roman" panose="02020603050405020304" pitchFamily="18" charset="0"/>
                      </a:endParaRPr>
                    </a:p>
                  </a:txBody>
                  <a:tcPr marL="0" marR="0" marT="0" marB="0" anchor="ctr"/>
                </a:tc>
                <a:tc>
                  <a:txBody>
                    <a:bodyPr/>
                    <a:p>
                      <a:pPr marL="66675" algn="ctr">
                        <a:lnSpc>
                          <a:spcPct val="150000"/>
                        </a:lnSpc>
                        <a:spcBef>
                          <a:spcPts val="285"/>
                        </a:spcBef>
                        <a:spcAft>
                          <a:spcPts val="0"/>
                        </a:spcAft>
                      </a:pPr>
                      <a:r>
                        <a:rPr lang="zh-CN" sz="2000" b="0" dirty="0">
                          <a:effectLst/>
                          <a:latin typeface="Times New Roman" panose="02020603050405020304" pitchFamily="18" charset="0"/>
                          <a:ea typeface="Times New Roman" panose="02020603050405020304" pitchFamily="18" charset="0"/>
                        </a:rPr>
                        <a:t>按键计数</a:t>
                      </a:r>
                      <a:endParaRPr lang="zh-CN" sz="2000" b="0" dirty="0">
                        <a:effectLst/>
                        <a:latin typeface="Times New Roman" panose="02020603050405020304" pitchFamily="18" charset="0"/>
                        <a:ea typeface="Times New Roman" panose="02020603050405020304" pitchFamily="18" charset="0"/>
                      </a:endParaRPr>
                    </a:p>
                  </a:txBody>
                  <a:tcPr marL="0" marR="0" marT="0" marB="0" anchor="ctr"/>
                </a:tc>
                <a:tc>
                  <a:txBody>
                    <a:bodyPr/>
                    <a:p>
                      <a:pPr marL="66675" algn="ctr">
                        <a:lnSpc>
                          <a:spcPct val="150000"/>
                        </a:lnSpc>
                        <a:spcBef>
                          <a:spcPts val="285"/>
                        </a:spcBef>
                        <a:spcAft>
                          <a:spcPts val="0"/>
                        </a:spcAft>
                      </a:pPr>
                      <a:r>
                        <a:rPr lang="zh-CN" sz="2000" dirty="0">
                          <a:effectLst/>
                          <a:latin typeface="Times New Roman" panose="02020603050405020304" pitchFamily="18" charset="0"/>
                          <a:ea typeface="Times New Roman" panose="02020603050405020304" pitchFamily="18" charset="0"/>
                        </a:rPr>
                        <a:t>十进制计数</a:t>
                      </a:r>
                      <a:endParaRPr lang="zh-CN" sz="2000" dirty="0">
                        <a:effectLst/>
                        <a:latin typeface="Times New Roman" panose="02020603050405020304" pitchFamily="18" charset="0"/>
                        <a:ea typeface="Times New Roman" panose="02020603050405020304" pitchFamily="18" charset="0"/>
                      </a:endParaRPr>
                    </a:p>
                  </a:txBody>
                  <a:tcPr marL="0" marR="0" marT="0" marB="0" anchor="ctr"/>
                </a:tc>
              </a:tr>
            </a:tbl>
          </a:graphicData>
        </a:graphic>
      </p:graphicFrame>
      <p:pic>
        <p:nvPicPr>
          <p:cNvPr id="3" name="图片 2"/>
          <p:cNvPicPr>
            <a:picLocks noChangeAspect="1"/>
          </p:cNvPicPr>
          <p:nvPr>
            <p:custDataLst>
              <p:tags r:id="rId3"/>
            </p:custDataLst>
          </p:nvPr>
        </p:nvPicPr>
        <p:blipFill>
          <a:blip r:embed="rId4"/>
          <a:stretch>
            <a:fillRect/>
          </a:stretch>
        </p:blipFill>
        <p:spPr>
          <a:xfrm>
            <a:off x="1163320" y="2160270"/>
            <a:ext cx="4817745" cy="11995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9" name="TextBox 10"/>
          <p:cNvSpPr txBox="1"/>
          <p:nvPr/>
        </p:nvSpPr>
        <p:spPr>
          <a:xfrm>
            <a:off x="288290" y="144145"/>
            <a:ext cx="5452110"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实验内容：</a:t>
            </a:r>
            <a:r>
              <a:rPr lang="zh-CN" altLang="en-US" sz="2800" dirty="0">
                <a:solidFill>
                  <a:srgbClr val="17406D"/>
                </a:solidFill>
                <a:latin typeface="微软雅黑" panose="020B0503020204020204" pitchFamily="34" charset="-122"/>
                <a:ea typeface="微软雅黑" panose="020B0503020204020204" pitchFamily="34" charset="-122"/>
                <a:sym typeface="+mn-ea"/>
              </a:rPr>
              <a:t>详细要求（</a:t>
            </a:r>
            <a:r>
              <a:rPr lang="en-US" altLang="zh-CN" sz="2800" dirty="0">
                <a:solidFill>
                  <a:srgbClr val="17406D"/>
                </a:solidFill>
                <a:latin typeface="微软雅黑" panose="020B0503020204020204" pitchFamily="34" charset="-122"/>
                <a:ea typeface="微软雅黑" panose="020B0503020204020204" pitchFamily="34" charset="-122"/>
                <a:sym typeface="+mn-ea"/>
              </a:rPr>
              <a:t>1</a:t>
            </a:r>
            <a:r>
              <a:rPr lang="zh-CN" altLang="en-US" sz="2800" dirty="0">
                <a:solidFill>
                  <a:srgbClr val="17406D"/>
                </a:solidFill>
                <a:latin typeface="微软雅黑" panose="020B0503020204020204" pitchFamily="34" charset="-122"/>
                <a:ea typeface="微软雅黑" panose="020B0503020204020204" pitchFamily="34" charset="-122"/>
                <a:sym typeface="+mn-ea"/>
              </a:rPr>
              <a:t>）</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10" name="文本框 10"/>
          <p:cNvSpPr txBox="1"/>
          <p:nvPr/>
        </p:nvSpPr>
        <p:spPr>
          <a:xfrm>
            <a:off x="333375" y="808355"/>
            <a:ext cx="8211185" cy="3581400"/>
          </a:xfrm>
          <a:prstGeom prst="rect">
            <a:avLst/>
          </a:prstGeom>
          <a:noFill/>
        </p:spPr>
        <p:txBody>
          <a:bodyPr wrap="square" rtlCol="0">
            <a:noAutofit/>
          </a:bodyPr>
          <a:lstStyle/>
          <a:p>
            <a:pPr marL="285750" indent="-285750" latinLnBrk="0">
              <a:lnSpc>
                <a:spcPct val="150000"/>
              </a:lnSpc>
              <a:buFont typeface="Wingdings" panose="05000000000000000000" charset="0"/>
              <a:buChar char="p"/>
            </a:pP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DK7-DK</a:t>
            </a:r>
            <a:r>
              <a:rPr 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4</a:t>
            </a: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显示班级</a:t>
            </a:r>
            <a:r>
              <a:rPr 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、学号</a:t>
            </a: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t>
            </a:r>
            <a:endPar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latinLnBrk="0">
              <a:lnSpc>
                <a:spcPct val="150000"/>
              </a:lnSpc>
              <a:buFont typeface="Wingdings" panose="05000000000000000000" charset="0"/>
              <a:buChar char="p"/>
            </a:pP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DK3-DK2显示按键开关S3</a:t>
            </a:r>
            <a:r>
              <a:rPr 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计数</a:t>
            </a: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，每按一次计数一次，要求实现稳定计数，持续按住只计数一次；</a:t>
            </a:r>
            <a:endPar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latinLnBrk="0">
              <a:lnSpc>
                <a:spcPct val="150000"/>
              </a:lnSpc>
              <a:buFont typeface="Wingdings" panose="05000000000000000000" charset="0"/>
              <a:buChar char="p"/>
            </a:pP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DK1-DK0显示十进制计数，实现一个计数间隔为0.1s的从0到20的计数器，</a:t>
            </a:r>
            <a:r>
              <a:rPr 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复位后直接开始计数，</a:t>
            </a: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计数到20后保持住，按下S2后重启计数</a:t>
            </a:r>
            <a:endPar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latinLnBrk="0">
              <a:lnSpc>
                <a:spcPct val="150000"/>
              </a:lnSpc>
              <a:buFont typeface="Wingdings" panose="05000000000000000000" charset="0"/>
              <a:buChar char="p"/>
            </a:pPr>
            <a:endPar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9" name="TextBox 10"/>
          <p:cNvSpPr txBox="1"/>
          <p:nvPr/>
        </p:nvSpPr>
        <p:spPr>
          <a:xfrm>
            <a:off x="288290" y="144145"/>
            <a:ext cx="5452110"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实验内容：</a:t>
            </a:r>
            <a:r>
              <a:rPr lang="zh-CN" altLang="en-US" sz="2800" dirty="0">
                <a:solidFill>
                  <a:srgbClr val="17406D"/>
                </a:solidFill>
                <a:latin typeface="微软雅黑" panose="020B0503020204020204" pitchFamily="34" charset="-122"/>
                <a:ea typeface="微软雅黑" panose="020B0503020204020204" pitchFamily="34" charset="-122"/>
                <a:sym typeface="+mn-ea"/>
              </a:rPr>
              <a:t>详细要求（</a:t>
            </a:r>
            <a:r>
              <a:rPr lang="en-US" altLang="zh-CN" sz="2800" dirty="0">
                <a:solidFill>
                  <a:srgbClr val="17406D"/>
                </a:solidFill>
                <a:latin typeface="微软雅黑" panose="020B0503020204020204" pitchFamily="34" charset="-122"/>
                <a:ea typeface="微软雅黑" panose="020B0503020204020204" pitchFamily="34" charset="-122"/>
                <a:sym typeface="+mn-ea"/>
              </a:rPr>
              <a:t>2</a:t>
            </a:r>
            <a:r>
              <a:rPr lang="zh-CN" altLang="en-US" sz="2800" dirty="0">
                <a:solidFill>
                  <a:srgbClr val="17406D"/>
                </a:solidFill>
                <a:latin typeface="微软雅黑" panose="020B0503020204020204" pitchFamily="34" charset="-122"/>
                <a:ea typeface="微软雅黑" panose="020B0503020204020204" pitchFamily="34" charset="-122"/>
                <a:sym typeface="+mn-ea"/>
              </a:rPr>
              <a:t>）</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10" name="文本框 10"/>
          <p:cNvSpPr txBox="1"/>
          <p:nvPr/>
        </p:nvSpPr>
        <p:spPr>
          <a:xfrm>
            <a:off x="333375" y="808355"/>
            <a:ext cx="8211185" cy="3581400"/>
          </a:xfrm>
          <a:prstGeom prst="rect">
            <a:avLst/>
          </a:prstGeom>
          <a:noFill/>
        </p:spPr>
        <p:txBody>
          <a:bodyPr wrap="square" rtlCol="0">
            <a:noAutofit/>
          </a:bodyPr>
          <a:lstStyle/>
          <a:p>
            <a:pPr marL="285750" indent="-285750" latinLnBrk="0">
              <a:lnSpc>
                <a:spcPct val="150000"/>
              </a:lnSpc>
              <a:buFont typeface="Wingdings" panose="05000000000000000000" charset="0"/>
              <a:buChar char="p"/>
            </a:pP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按键开关S2作为</a:t>
            </a: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DK1-DK0</a:t>
            </a: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计数器控制信号，</a:t>
            </a:r>
            <a:r>
              <a:rPr 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当</a:t>
            </a: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计数器</a:t>
            </a:r>
            <a:r>
              <a:rPr 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计到</a:t>
            </a: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20，按下S2重启计数。</a:t>
            </a:r>
            <a:endPar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latinLnBrk="0">
              <a:lnSpc>
                <a:spcPct val="150000"/>
              </a:lnSpc>
              <a:buFont typeface="Wingdings" panose="05000000000000000000" charset="0"/>
              <a:buChar char="p"/>
            </a:pP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按键开关S1作为异步复位信号，当S1按下为1时，数码管模块将被复位，复位状态的显示自行决定；</a:t>
            </a:r>
            <a:endPar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latinLnBrk="0">
              <a:lnSpc>
                <a:spcPct val="150000"/>
              </a:lnSpc>
              <a:buFont typeface="Wingdings" panose="05000000000000000000" charset="0"/>
              <a:buChar char="p"/>
            </a:pPr>
            <a:r>
              <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工程名为led_display_ctrl；核心模块RTL文件命名为led_display_ctrl.v；</a:t>
            </a:r>
            <a:endParaRPr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90" y="144145"/>
            <a:ext cx="4870450"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实验原理：</a:t>
            </a:r>
            <a:r>
              <a:rPr lang="zh-CN" altLang="en-US" sz="2800" dirty="0">
                <a:solidFill>
                  <a:srgbClr val="17406D"/>
                </a:solidFill>
                <a:latin typeface="微软雅黑" panose="020B0503020204020204" pitchFamily="34" charset="-122"/>
                <a:ea typeface="微软雅黑" panose="020B0503020204020204" pitchFamily="34" charset="-122"/>
                <a:sym typeface="+mn-ea"/>
              </a:rPr>
              <a:t>数码管结构</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24485" y="2663825"/>
            <a:ext cx="8703945" cy="2399665"/>
          </a:xfrm>
          <a:prstGeom prst="rect">
            <a:avLst/>
          </a:prstGeom>
          <a:noFill/>
        </p:spPr>
        <p:txBody>
          <a:bodyPr wrap="square">
            <a:spAutoFit/>
          </a:bodyPr>
          <a:lstStyle/>
          <a:p>
            <a:pPr marL="342900"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数码管由多段</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led</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组成，按顺时针顺序，分为</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B</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 G</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段以及小数点</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DP</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段选信号：CA、CB、…、CG、DP。CA接到这8个数码管中每一个数码管A段的极，以此类推。</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位选信号：每一位数码管都有一个使能信号，右边第一个数码管</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A0</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的使能信号</a:t>
            </a:r>
            <a:r>
              <a:rPr lang="en-US" altLang="zh-CN"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A[0]</a:t>
            </a: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0" name="图片 9"/>
          <p:cNvPicPr>
            <a:picLocks noChangeAspect="1"/>
          </p:cNvPicPr>
          <p:nvPr/>
        </p:nvPicPr>
        <p:blipFill>
          <a:blip r:embed="rId2"/>
          <a:stretch>
            <a:fillRect/>
          </a:stretch>
        </p:blipFill>
        <p:spPr>
          <a:xfrm>
            <a:off x="1894840" y="746125"/>
            <a:ext cx="4706620" cy="20834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90" y="144145"/>
            <a:ext cx="4732020"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rPr>
              <a:t>实验原理：数码管显示原理</a:t>
            </a:r>
            <a:endParaRPr lang="zh-CN" altLang="en-US" sz="2800" dirty="0">
              <a:solidFill>
                <a:srgbClr val="17406D"/>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42216" y="936009"/>
            <a:ext cx="8406700" cy="3322955"/>
          </a:xfrm>
          <a:prstGeom prst="rect">
            <a:avLst/>
          </a:prstGeom>
          <a:noFill/>
        </p:spPr>
        <p:txBody>
          <a:bodyPr wrap="square">
            <a:spAutoFit/>
          </a:bodyPr>
          <a:lstStyle/>
          <a:p>
            <a:pPr marL="342900"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字符编码，显示不同的字符，是不同段的组合</a:t>
            </a:r>
            <a:endParaRPr lang="zh-CN" altLang="en-US" sz="2000" dirty="0">
              <a:solidFill>
                <a:srgbClr val="17406D"/>
              </a:solidFill>
              <a:latin typeface="Cambria Math" panose="02040503050406030204" pitchFamily="18" charset="0"/>
              <a:ea typeface="Cambria Math" panose="02040503050406030204" pitchFamily="18" charset="0"/>
              <a:cs typeface="Aharoni" panose="02010803020104030203" pitchFamily="2" charset="-79"/>
            </a:endParaRPr>
          </a:p>
          <a:p>
            <a:pPr marL="342900" indent="-342900" latinLnBrk="0">
              <a:lnSpc>
                <a:spcPct val="150000"/>
              </a:lnSpc>
              <a:buFont typeface="Wingdings" panose="05000000000000000000" charset="0"/>
              <a:buChar char="p"/>
            </a:pP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latinLnBrk="0">
              <a:lnSpc>
                <a:spcPct val="150000"/>
              </a:lnSpc>
              <a:buFont typeface="Wingdings" panose="05000000000000000000" charset="0"/>
              <a:buChar char="p"/>
            </a:pP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多位动态显示</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800100" lvl="1"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使能信号（A[7:0]）和段信号（CA…CG）必须依次地被持续驱动</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800100" lvl="1" indent="-342900" latinLnBrk="0">
              <a:lnSpc>
                <a:spcPct val="150000"/>
              </a:lnSpc>
              <a:buFont typeface="Wingdings" panose="05000000000000000000" charset="0"/>
              <a:buChar char="p"/>
            </a:pPr>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rPr>
              <a:t>数码管之间的刷新速度足够快就看不出来数码管之间闪烁，与流水灯实验现象类似。</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11" name="图片 10"/>
          <p:cNvPicPr>
            <a:picLocks noChangeAspect="1"/>
          </p:cNvPicPr>
          <p:nvPr/>
        </p:nvPicPr>
        <p:blipFill>
          <a:blip r:embed="rId2"/>
          <a:stretch>
            <a:fillRect/>
          </a:stretch>
        </p:blipFill>
        <p:spPr>
          <a:xfrm>
            <a:off x="1548063" y="1439968"/>
            <a:ext cx="5317146" cy="7078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90" y="144145"/>
            <a:ext cx="6593205"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sym typeface="+mn-ea"/>
              </a:rPr>
              <a:t>动态扫描演示：建议</a:t>
            </a:r>
            <a:r>
              <a:rPr lang="zh-CN" altLang="en-US" sz="2800" dirty="0">
                <a:solidFill>
                  <a:srgbClr val="17406D"/>
                </a:solidFill>
                <a:latin typeface="微软雅黑" panose="020B0503020204020204" pitchFamily="34" charset="-122"/>
                <a:ea typeface="微软雅黑" panose="020B0503020204020204" pitchFamily="34" charset="-122"/>
                <a:sym typeface="+mn-ea"/>
              </a:rPr>
              <a:t>500Hz-1KHz</a:t>
            </a:r>
            <a:endParaRPr lang="zh-CN" altLang="en-US" sz="2800" dirty="0">
              <a:solidFill>
                <a:srgbClr val="17406D"/>
              </a:solidFill>
              <a:latin typeface="微软雅黑" panose="020B0503020204020204" pitchFamily="34" charset="-122"/>
              <a:ea typeface="微软雅黑" panose="020B0503020204020204" pitchFamily="34" charset="-122"/>
              <a:sym typeface="+mn-ea"/>
            </a:endParaRPr>
          </a:p>
        </p:txBody>
      </p:sp>
      <p:sp>
        <p:nvSpPr>
          <p:cNvPr id="2" name="灯片编号占位符 1"/>
          <p:cNvSpPr>
            <a:spLocks noGrp="1"/>
          </p:cNvSpPr>
          <p:nvPr>
            <p:ph type="sldNum" sz="quarter" idx="12"/>
          </p:nvPr>
        </p:nvSpPr>
        <p:spPr/>
        <p:txBody>
          <a:bodyPr/>
          <a:p>
            <a:fld id="{37AAA611-6692-4583-86AB-5AB9B972BD46}" type="slidenum">
              <a:rPr lang="zh-CN" altLang="en-US" sz="615" smtClean="0"/>
            </a:fld>
            <a:endParaRPr lang="zh-CN" altLang="en-US" sz="615"/>
          </a:p>
        </p:txBody>
      </p:sp>
      <p:sp>
        <p:nvSpPr>
          <p:cNvPr id="3" name="TextBox 5"/>
          <p:cNvSpPr txBox="1"/>
          <p:nvPr/>
        </p:nvSpPr>
        <p:spPr>
          <a:xfrm>
            <a:off x="540681" y="2449830"/>
            <a:ext cx="2498725" cy="398780"/>
          </a:xfrm>
          <a:prstGeom prst="rect">
            <a:avLst/>
          </a:prstGeom>
          <a:noFill/>
        </p:spPr>
        <p:txBody>
          <a:bodyPr wrap="square" rtlCol="0">
            <a:spAutoFit/>
          </a:bodyPr>
          <a:p>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（1）扫描频率1Hz</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TextBox 14"/>
          <p:cNvSpPr txBox="1"/>
          <p:nvPr/>
        </p:nvSpPr>
        <p:spPr>
          <a:xfrm>
            <a:off x="4212674" y="2449830"/>
            <a:ext cx="2797228" cy="398780"/>
          </a:xfrm>
          <a:prstGeom prst="rect">
            <a:avLst/>
          </a:prstGeom>
          <a:noFill/>
        </p:spPr>
        <p:txBody>
          <a:bodyPr wrap="square" rtlCol="0">
            <a:spAutoFit/>
          </a:bodyPr>
          <a:p>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（2）扫描频率10Hz</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TextBox 17"/>
          <p:cNvSpPr txBox="1"/>
          <p:nvPr/>
        </p:nvSpPr>
        <p:spPr>
          <a:xfrm>
            <a:off x="4212674" y="4564846"/>
            <a:ext cx="2797228" cy="398780"/>
          </a:xfrm>
          <a:prstGeom prst="rect">
            <a:avLst/>
          </a:prstGeom>
          <a:noFill/>
        </p:spPr>
        <p:txBody>
          <a:bodyPr wrap="square" rtlCol="0">
            <a:spAutoFit/>
          </a:bodyPr>
          <a:p>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（4）扫描频率1KHz</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3" name="TextBox 15"/>
          <p:cNvSpPr txBox="1"/>
          <p:nvPr/>
        </p:nvSpPr>
        <p:spPr>
          <a:xfrm>
            <a:off x="540681" y="4564846"/>
            <a:ext cx="2808312" cy="398780"/>
          </a:xfrm>
          <a:prstGeom prst="rect">
            <a:avLst/>
          </a:prstGeom>
          <a:noFill/>
        </p:spPr>
        <p:txBody>
          <a:bodyPr wrap="square" rtlCol="0">
            <a:spAutoFit/>
          </a:bodyPr>
          <a:p>
            <a:r>
              <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（3）扫描频率100Hz</a:t>
            </a:r>
            <a:endParaRPr lang="zh-CN" altLang="en-US" sz="20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9" name="1Hz">
            <a:hlinkClick r:id="" action="ppaction://media"/>
          </p:cNvPr>
          <p:cNvPicPr/>
          <p:nvPr>
            <a:videoFile r:link="rId2"/>
            <p:extLst>
              <p:ext uri="{DAA4B4D4-6D71-4841-9C94-3DE7FCFB9230}">
                <p14:media xmlns:p14="http://schemas.microsoft.com/office/powerpoint/2010/main" r:embed="rId3"/>
              </p:ext>
            </p:extLst>
          </p:nvPr>
        </p:nvPicPr>
        <p:blipFill>
          <a:blip r:embed="rId4"/>
          <a:stretch>
            <a:fillRect/>
          </a:stretch>
        </p:blipFill>
        <p:spPr>
          <a:xfrm>
            <a:off x="468630" y="791845"/>
            <a:ext cx="2732405" cy="1564640"/>
          </a:xfrm>
          <a:prstGeom prst="rect">
            <a:avLst/>
          </a:prstGeom>
        </p:spPr>
      </p:pic>
      <p:pic>
        <p:nvPicPr>
          <p:cNvPr id="10" name="10Hz">
            <a:hlinkClick r:id="" action="ppaction://media"/>
          </p:cNvPr>
          <p:cNvPicPr/>
          <p:nvPr>
            <a:videoFile r:link="rId5"/>
            <p:extLst>
              <p:ext uri="{DAA4B4D4-6D71-4841-9C94-3DE7FCFB9230}">
                <p14:media xmlns:p14="http://schemas.microsoft.com/office/powerpoint/2010/main" r:embed="rId6"/>
              </p:ext>
            </p:extLst>
          </p:nvPr>
        </p:nvPicPr>
        <p:blipFill>
          <a:blip r:embed="rId7"/>
          <a:stretch>
            <a:fillRect/>
          </a:stretch>
        </p:blipFill>
        <p:spPr>
          <a:xfrm>
            <a:off x="4171950" y="791845"/>
            <a:ext cx="2705100" cy="1597025"/>
          </a:xfrm>
          <a:prstGeom prst="rect">
            <a:avLst/>
          </a:prstGeom>
        </p:spPr>
      </p:pic>
      <p:pic>
        <p:nvPicPr>
          <p:cNvPr id="15" name="100Hz">
            <a:hlinkClick r:id="" action="ppaction://media"/>
          </p:cNvPr>
          <p:cNvPicPr/>
          <p:nvPr>
            <a:videoFile r:link="rId8"/>
            <p:extLst>
              <p:ext uri="{DAA4B4D4-6D71-4841-9C94-3DE7FCFB9230}">
                <p14:media xmlns:p14="http://schemas.microsoft.com/office/powerpoint/2010/main" r:embed="rId9"/>
              </p:ext>
            </p:extLst>
          </p:nvPr>
        </p:nvPicPr>
        <p:blipFill>
          <a:blip r:embed="rId10"/>
          <a:stretch>
            <a:fillRect/>
          </a:stretch>
        </p:blipFill>
        <p:spPr>
          <a:xfrm>
            <a:off x="468630" y="2919095"/>
            <a:ext cx="2583815" cy="1623060"/>
          </a:xfrm>
          <a:prstGeom prst="rect">
            <a:avLst/>
          </a:prstGeom>
        </p:spPr>
      </p:pic>
      <p:pic>
        <p:nvPicPr>
          <p:cNvPr id="16" name="图片 15" descr="1000Hz"/>
          <p:cNvPicPr>
            <a:picLocks noChangeAspect="1"/>
          </p:cNvPicPr>
          <p:nvPr/>
        </p:nvPicPr>
        <p:blipFill>
          <a:blip r:embed="rId11"/>
          <a:srcRect r="1777" b="12204"/>
          <a:stretch>
            <a:fillRect/>
          </a:stretch>
        </p:blipFill>
        <p:spPr>
          <a:xfrm rot="10800000">
            <a:off x="4366260" y="3023870"/>
            <a:ext cx="2317115" cy="155321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9"/>
                </p:tgtEl>
              </p:cMediaNode>
            </p:video>
            <p:video fullScrn="0">
              <p:cMediaNode>
                <p:cTn id="3" fill="hold" display="1">
                  <p:stCondLst>
                    <p:cond delay="indefinite"/>
                  </p:stCondLst>
                </p:cTn>
                <p:tgtEl>
                  <p:spTgt spid="10"/>
                </p:tgtEl>
              </p:cMediaNode>
            </p:video>
            <p:video fullScrn="0">
              <p:cMediaNode>
                <p:cTn id="4" fill="hold" display="1">
                  <p:stCondLst>
                    <p:cond delay="indefinite"/>
                  </p:stCondLst>
                </p:cTn>
                <p:tgtEl>
                  <p:spTgt spid="1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1"/>
          <a:stretch>
            <a:fillRect/>
          </a:stretch>
        </p:blipFill>
        <p:spPr>
          <a:xfrm>
            <a:off x="1980352" y="2736173"/>
            <a:ext cx="5686799" cy="1696779"/>
          </a:xfrm>
          <a:prstGeom prst="rect">
            <a:avLst/>
          </a:prstGeom>
        </p:spPr>
      </p:pic>
      <p:pic>
        <p:nvPicPr>
          <p:cNvPr id="2" name="图片 1"/>
          <p:cNvPicPr>
            <a:picLocks noChangeAspect="1"/>
          </p:cNvPicPr>
          <p:nvPr/>
        </p:nvPicPr>
        <p:blipFill>
          <a:blip r:embed="rId2"/>
          <a:stretch>
            <a:fillRect/>
          </a:stretch>
        </p:blipFill>
        <p:spPr>
          <a:xfrm>
            <a:off x="1753264" y="1125321"/>
            <a:ext cx="5902818" cy="1655224"/>
          </a:xfrm>
          <a:prstGeom prst="rect">
            <a:avLst/>
          </a:prstGeom>
        </p:spPr>
      </p:pic>
      <p:cxnSp>
        <p:nvCxnSpPr>
          <p:cNvPr id="23" name="直接连接符 22"/>
          <p:cNvCxnSpPr/>
          <p:nvPr/>
        </p:nvCxnSpPr>
        <p:spPr>
          <a:xfrm>
            <a:off x="342216" y="720006"/>
            <a:ext cx="8406700" cy="0"/>
          </a:xfrm>
          <a:prstGeom prst="line">
            <a:avLst/>
          </a:prstGeom>
          <a:noFill/>
          <a:ln w="12700" cap="flat" cmpd="sng" algn="ctr">
            <a:gradFill>
              <a:gsLst>
                <a:gs pos="0">
                  <a:srgbClr val="17406D"/>
                </a:gs>
                <a:gs pos="100000">
                  <a:srgbClr val="17406D">
                    <a:alpha val="11000"/>
                  </a:srgbClr>
                </a:gs>
              </a:gsLst>
              <a:lin ang="0" scaled="0"/>
            </a:gradFill>
            <a:prstDash val="solid"/>
            <a:miter lim="800000"/>
          </a:ln>
          <a:effectLst/>
        </p:spPr>
      </p:cxnSp>
      <p:pic>
        <p:nvPicPr>
          <p:cNvPr id="26" name="图片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76760" y="4763098"/>
            <a:ext cx="1968668" cy="219834"/>
          </a:xfrm>
          <a:prstGeom prst="rect">
            <a:avLst/>
          </a:prstGeom>
        </p:spPr>
      </p:pic>
      <p:sp>
        <p:nvSpPr>
          <p:cNvPr id="8" name="TextBox 10"/>
          <p:cNvSpPr txBox="1"/>
          <p:nvPr/>
        </p:nvSpPr>
        <p:spPr>
          <a:xfrm>
            <a:off x="288290" y="144145"/>
            <a:ext cx="6471285" cy="521970"/>
          </a:xfrm>
          <a:prstGeom prst="rect">
            <a:avLst/>
          </a:prstGeom>
          <a:noFill/>
        </p:spPr>
        <p:txBody>
          <a:bodyPr wrap="square" rtlCol="0">
            <a:spAutoFit/>
          </a:bodyPr>
          <a:lstStyle/>
          <a:p>
            <a:r>
              <a:rPr lang="zh-CN" altLang="en-US" sz="28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rPr>
              <a:t>实验原理：多位数码管动态显示时序</a:t>
            </a:r>
            <a:endParaRPr lang="zh-CN" altLang="en-US" sz="2800" dirty="0">
              <a:solidFill>
                <a:srgbClr val="17406D"/>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9" name="文本框 8"/>
          <p:cNvSpPr txBox="1"/>
          <p:nvPr/>
        </p:nvSpPr>
        <p:spPr>
          <a:xfrm>
            <a:off x="-178910" y="719485"/>
            <a:ext cx="4824402" cy="706755"/>
          </a:xfrm>
          <a:prstGeom prst="rect">
            <a:avLst/>
          </a:prstGeom>
          <a:noFill/>
        </p:spPr>
        <p:txBody>
          <a:bodyPr wrap="square">
            <a:spAutoFit/>
          </a:bodyPr>
          <a:lstStyle>
            <a:defPPr>
              <a:defRPr lang="zh-CN"/>
            </a:defPPr>
            <a:lvl1pPr indent="266700">
              <a:defRPr sz="2000">
                <a:solidFill>
                  <a:srgbClr val="17406D"/>
                </a:solidFill>
                <a:latin typeface="Cambria Math" panose="02040503050406030204" pitchFamily="18" charset="0"/>
                <a:ea typeface="Cambria Math" panose="02040503050406030204" pitchFamily="18" charset="0"/>
                <a:cs typeface="Aharoni" panose="02010803020104030203" pitchFamily="2" charset="-79"/>
              </a:defRPr>
            </a:lvl1pPr>
          </a:lstStyle>
          <a:p>
            <a:r>
              <a:rPr lang="en-US" dirty="0" err="1">
                <a:solidFill>
                  <a:srgbClr val="C00000"/>
                </a:solidFill>
              </a:rPr>
              <a:t>led_en</a:t>
            </a:r>
            <a:r>
              <a:rPr lang="en-US" dirty="0">
                <a:solidFill>
                  <a:srgbClr val="C00000"/>
                </a:solidFill>
              </a:rPr>
              <a:t>: A[7:0]</a:t>
            </a:r>
            <a:endParaRPr lang="en-US" dirty="0">
              <a:solidFill>
                <a:srgbClr val="C00000"/>
              </a:solidFill>
            </a:endParaRPr>
          </a:p>
          <a:p>
            <a:r>
              <a:rPr lang="en-US" dirty="0" err="1">
                <a:solidFill>
                  <a:srgbClr val="C00000"/>
                </a:solidFill>
              </a:rPr>
              <a:t>led_cx</a:t>
            </a:r>
            <a:r>
              <a:rPr lang="en-US" dirty="0">
                <a:solidFill>
                  <a:srgbClr val="C00000"/>
                </a:solidFill>
              </a:rPr>
              <a:t>: CA…CG</a:t>
            </a:r>
            <a:endParaRPr lang="en-US" dirty="0">
              <a:solidFill>
                <a:srgbClr val="C00000"/>
              </a:solidFill>
            </a:endParaRPr>
          </a:p>
        </p:txBody>
      </p:sp>
      <p:sp>
        <p:nvSpPr>
          <p:cNvPr id="13" name="矩形 12"/>
          <p:cNvSpPr/>
          <p:nvPr/>
        </p:nvSpPr>
        <p:spPr>
          <a:xfrm>
            <a:off x="5407701" y="3063503"/>
            <a:ext cx="1656138" cy="117403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5407701" y="1440066"/>
            <a:ext cx="1656138" cy="132421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animBg="1"/>
      <p:bldP spid="14" grpId="1" animBg="1"/>
      <p:bldP spid="13" grpId="0" animBg="1"/>
      <p:bldP spid="13" grpId="1" animBg="1"/>
    </p:bldLst>
  </p:timing>
</p:sld>
</file>

<file path=ppt/tags/tag1.xml><?xml version="1.0" encoding="utf-8"?>
<p:tagLst xmlns:p="http://schemas.openxmlformats.org/presentationml/2006/main">
  <p:tag name="KSO_WM_UNIT_TABLE_BEAUTIFY" val="smartTable{3ec0ef32-2d06-4905-9147-2b5fcfac56f5}"/>
  <p:tag name="TABLE_ENDDRAG_ORIGIN_RECT" val="341*108"/>
  <p:tag name="TABLE_ENDDRAG_RECT" val="91*283*341*108"/>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ISPRING_PRESENTATION_TITLE" val="bt578455"/>
  <p:tag name="KSO_WPP_MARK_KEY" val="580cc405-b6ea-48b2-b9bf-899c036847cb"/>
  <p:tag name="COMMONDATA" val="eyJoZGlkIjoiZTBlNWM1YzJkNTFiMzQ0MjViMjRjMjhjZTcwYmMwN2EifQ=="/>
</p:tagLst>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1373</Words>
  <Application>WPS 演示</Application>
  <PresentationFormat>自定义</PresentationFormat>
  <Paragraphs>117</Paragraphs>
  <Slides>16</Slides>
  <Notes>13</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16</vt:i4>
      </vt:variant>
    </vt:vector>
  </HeadingPairs>
  <TitlesOfParts>
    <vt:vector size="30" baseType="lpstr">
      <vt:lpstr>Arial</vt:lpstr>
      <vt:lpstr>宋体</vt:lpstr>
      <vt:lpstr>Wingdings</vt:lpstr>
      <vt:lpstr>Calibri</vt:lpstr>
      <vt:lpstr>微软雅黑</vt:lpstr>
      <vt:lpstr>Aharoni</vt:lpstr>
      <vt:lpstr>Yu Gothic UI Semibold</vt:lpstr>
      <vt:lpstr>楷体</vt:lpstr>
      <vt:lpstr>Times New Roman</vt:lpstr>
      <vt:lpstr>Wingdings</vt:lpstr>
      <vt:lpstr>Cambria Math</vt:lpstr>
      <vt:lpstr>Arial Unicode MS</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http:/www.ypppt.com</cp:keywords>
  <cp:lastModifiedBy>郑海刚</cp:lastModifiedBy>
  <cp:revision>250</cp:revision>
  <dcterms:created xsi:type="dcterms:W3CDTF">2017-05-21T03:30:00Z</dcterms:created>
  <dcterms:modified xsi:type="dcterms:W3CDTF">2023-11-14T08:20:21Z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2052-12.1.0.15712</vt:lpwstr>
  </property>
  <property fmtid="{D5CDD505-2E9C-101B-9397-08002B2CF9AE}" pid="3" name="ICV">
    <vt:lpwstr>090783653E3E46D3B33E0BC38825E061</vt:lpwstr>
  </property>
</Properties>
</file>

<file path=docProps/thumbnail.jpeg>
</file>